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327555-DC6C-4FCB-85B3-56A83A9F0F6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78AD465-876D-4448-9707-B7AFE8C4BFB1}">
      <dgm:prSet phldrT="[Text]"/>
      <dgm:spPr>
        <a:xfrm>
          <a:off x="185916" y="960120"/>
          <a:ext cx="1645920" cy="128016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Jus ad Bellum (start)</a:t>
          </a:r>
        </a:p>
      </dgm:t>
    </dgm:pt>
    <dgm:pt modelId="{82EA454C-765B-47A6-86BC-5DDD7A0B0E32}" type="parTrans" cxnId="{057A3C64-9A3A-4963-9FA0-6C14312E0490}">
      <dgm:prSet/>
      <dgm:spPr/>
      <dgm:t>
        <a:bodyPr/>
        <a:lstStyle/>
        <a:p>
          <a:endParaRPr lang="en-CA"/>
        </a:p>
      </dgm:t>
    </dgm:pt>
    <dgm:pt modelId="{52A33BD2-4FE9-4168-ACC0-A778A0E8652B}" type="sibTrans" cxnId="{057A3C64-9A3A-4963-9FA0-6C14312E0490}">
      <dgm:prSet/>
      <dgm:spPr/>
      <dgm:t>
        <a:bodyPr/>
        <a:lstStyle/>
        <a:p>
          <a:endParaRPr lang="en-CA"/>
        </a:p>
      </dgm:t>
    </dgm:pt>
    <dgm:pt modelId="{844F4052-E836-428A-A806-790A55339378}">
      <dgm:prSet phldrT="[Text]"/>
      <dgm:spPr>
        <a:xfrm>
          <a:off x="1920240" y="960120"/>
          <a:ext cx="1645920" cy="128016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Jus in Bello (middle)</a:t>
          </a:r>
        </a:p>
      </dgm:t>
    </dgm:pt>
    <dgm:pt modelId="{83001F55-C78A-4028-B5C2-E64E940AFC13}" type="parTrans" cxnId="{B6F88A82-387D-418C-970E-958F595666BC}">
      <dgm:prSet/>
      <dgm:spPr/>
      <dgm:t>
        <a:bodyPr/>
        <a:lstStyle/>
        <a:p>
          <a:endParaRPr lang="en-CA"/>
        </a:p>
      </dgm:t>
    </dgm:pt>
    <dgm:pt modelId="{E1F67034-ED4F-45E7-88CD-66C986D52FE4}" type="sibTrans" cxnId="{B6F88A82-387D-418C-970E-958F595666BC}">
      <dgm:prSet/>
      <dgm:spPr/>
      <dgm:t>
        <a:bodyPr/>
        <a:lstStyle/>
        <a:p>
          <a:endParaRPr lang="en-CA"/>
        </a:p>
      </dgm:t>
    </dgm:pt>
    <dgm:pt modelId="{99D1AF41-95FF-452B-8239-89A653F34CA4}">
      <dgm:prSet phldrT="[Text]"/>
      <dgm:spPr>
        <a:xfrm>
          <a:off x="3654563" y="960120"/>
          <a:ext cx="1645920" cy="128016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Jus post Bellum (end)</a:t>
          </a:r>
        </a:p>
      </dgm:t>
    </dgm:pt>
    <dgm:pt modelId="{B4DA8A6C-3FFB-4615-AEBA-A1234483E18B}" type="parTrans" cxnId="{D7C489D8-DE02-433C-BC9A-A369A8BC5AE8}">
      <dgm:prSet/>
      <dgm:spPr/>
      <dgm:t>
        <a:bodyPr/>
        <a:lstStyle/>
        <a:p>
          <a:endParaRPr lang="en-CA"/>
        </a:p>
      </dgm:t>
    </dgm:pt>
    <dgm:pt modelId="{8C81B453-DED6-4FA6-8D69-C05A378BD83F}" type="sibTrans" cxnId="{D7C489D8-DE02-433C-BC9A-A369A8BC5AE8}">
      <dgm:prSet/>
      <dgm:spPr/>
      <dgm:t>
        <a:bodyPr/>
        <a:lstStyle/>
        <a:p>
          <a:endParaRPr lang="en-CA"/>
        </a:p>
      </dgm:t>
    </dgm:pt>
    <dgm:pt modelId="{DE01308A-B26D-4094-9D23-B4263DF3010C}" type="pres">
      <dgm:prSet presAssocID="{3C327555-DC6C-4FCB-85B3-56A83A9F0F61}" presName="CompostProcess" presStyleCnt="0">
        <dgm:presLayoutVars>
          <dgm:dir/>
          <dgm:resizeHandles val="exact"/>
        </dgm:presLayoutVars>
      </dgm:prSet>
      <dgm:spPr/>
    </dgm:pt>
    <dgm:pt modelId="{8ECFD8A5-4F6D-48C9-9F9D-6500F9035FDC}" type="pres">
      <dgm:prSet presAssocID="{3C327555-DC6C-4FCB-85B3-56A83A9F0F61}" presName="arrow" presStyleLbl="bgShp" presStyleIdx="0" presStyleCnt="1"/>
      <dgm:spPr>
        <a:xfrm>
          <a:off x="411479" y="0"/>
          <a:ext cx="4663440" cy="3200400"/>
        </a:xfrm>
        <a:prstGeom prst="rightArrow">
          <a:avLst/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CA"/>
        </a:p>
      </dgm:t>
    </dgm:pt>
    <dgm:pt modelId="{46068FCB-7E95-4314-9371-583D3FD66DEC}" type="pres">
      <dgm:prSet presAssocID="{3C327555-DC6C-4FCB-85B3-56A83A9F0F61}" presName="linearProcess" presStyleCnt="0"/>
      <dgm:spPr/>
    </dgm:pt>
    <dgm:pt modelId="{F31C743E-84F6-4D7D-8E16-740616128869}" type="pres">
      <dgm:prSet presAssocID="{378AD465-876D-4448-9707-B7AFE8C4BFB1}" presName="text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CA"/>
        </a:p>
      </dgm:t>
    </dgm:pt>
    <dgm:pt modelId="{0F534632-3534-4C79-A432-7B2DC665EA6C}" type="pres">
      <dgm:prSet presAssocID="{52A33BD2-4FE9-4168-ACC0-A778A0E8652B}" presName="sibTrans" presStyleCnt="0"/>
      <dgm:spPr/>
    </dgm:pt>
    <dgm:pt modelId="{B963834B-9051-4B46-9CC7-3A4D86209DC6}" type="pres">
      <dgm:prSet presAssocID="{844F4052-E836-428A-A806-790A55339378}" presName="text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CA"/>
        </a:p>
      </dgm:t>
    </dgm:pt>
    <dgm:pt modelId="{9E8A4FC4-0C79-4E46-AEC2-3252CC89B4C2}" type="pres">
      <dgm:prSet presAssocID="{E1F67034-ED4F-45E7-88CD-66C986D52FE4}" presName="sibTrans" presStyleCnt="0"/>
      <dgm:spPr/>
    </dgm:pt>
    <dgm:pt modelId="{39B2BB38-9B8E-4241-9B7A-A6F99BD5A373}" type="pres">
      <dgm:prSet presAssocID="{99D1AF41-95FF-452B-8239-89A653F34CA4}" presName="text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CA"/>
        </a:p>
      </dgm:t>
    </dgm:pt>
  </dgm:ptLst>
  <dgm:cxnLst>
    <dgm:cxn modelId="{B6F88A82-387D-418C-970E-958F595666BC}" srcId="{3C327555-DC6C-4FCB-85B3-56A83A9F0F61}" destId="{844F4052-E836-428A-A806-790A55339378}" srcOrd="1" destOrd="0" parTransId="{83001F55-C78A-4028-B5C2-E64E940AFC13}" sibTransId="{E1F67034-ED4F-45E7-88CD-66C986D52FE4}"/>
    <dgm:cxn modelId="{D7C489D8-DE02-433C-BC9A-A369A8BC5AE8}" srcId="{3C327555-DC6C-4FCB-85B3-56A83A9F0F61}" destId="{99D1AF41-95FF-452B-8239-89A653F34CA4}" srcOrd="2" destOrd="0" parTransId="{B4DA8A6C-3FFB-4615-AEBA-A1234483E18B}" sibTransId="{8C81B453-DED6-4FA6-8D69-C05A378BD83F}"/>
    <dgm:cxn modelId="{94AE6209-C4F5-4F4B-8547-DB7CD5BDBFA0}" type="presOf" srcId="{378AD465-876D-4448-9707-B7AFE8C4BFB1}" destId="{F31C743E-84F6-4D7D-8E16-740616128869}" srcOrd="0" destOrd="0" presId="urn:microsoft.com/office/officeart/2005/8/layout/hProcess9"/>
    <dgm:cxn modelId="{057A3C64-9A3A-4963-9FA0-6C14312E0490}" srcId="{3C327555-DC6C-4FCB-85B3-56A83A9F0F61}" destId="{378AD465-876D-4448-9707-B7AFE8C4BFB1}" srcOrd="0" destOrd="0" parTransId="{82EA454C-765B-47A6-86BC-5DDD7A0B0E32}" sibTransId="{52A33BD2-4FE9-4168-ACC0-A778A0E8652B}"/>
    <dgm:cxn modelId="{CE0C1DD4-7072-4F31-BAED-A66D358DE814}" type="presOf" srcId="{844F4052-E836-428A-A806-790A55339378}" destId="{B963834B-9051-4B46-9CC7-3A4D86209DC6}" srcOrd="0" destOrd="0" presId="urn:microsoft.com/office/officeart/2005/8/layout/hProcess9"/>
    <dgm:cxn modelId="{E6D40B60-D0BA-49EF-A110-82B3DA106029}" type="presOf" srcId="{99D1AF41-95FF-452B-8239-89A653F34CA4}" destId="{39B2BB38-9B8E-4241-9B7A-A6F99BD5A373}" srcOrd="0" destOrd="0" presId="urn:microsoft.com/office/officeart/2005/8/layout/hProcess9"/>
    <dgm:cxn modelId="{BDBDE8BE-CAF1-45CE-B508-2BB8A2BFC8A4}" type="presOf" srcId="{3C327555-DC6C-4FCB-85B3-56A83A9F0F61}" destId="{DE01308A-B26D-4094-9D23-B4263DF3010C}" srcOrd="0" destOrd="0" presId="urn:microsoft.com/office/officeart/2005/8/layout/hProcess9"/>
    <dgm:cxn modelId="{ED7F07C5-261E-4AF9-B562-4E333B2BFA1F}" type="presParOf" srcId="{DE01308A-B26D-4094-9D23-B4263DF3010C}" destId="{8ECFD8A5-4F6D-48C9-9F9D-6500F9035FDC}" srcOrd="0" destOrd="0" presId="urn:microsoft.com/office/officeart/2005/8/layout/hProcess9"/>
    <dgm:cxn modelId="{34B25843-5E80-42DC-A26A-DD87DBB3095F}" type="presParOf" srcId="{DE01308A-B26D-4094-9D23-B4263DF3010C}" destId="{46068FCB-7E95-4314-9371-583D3FD66DEC}" srcOrd="1" destOrd="0" presId="urn:microsoft.com/office/officeart/2005/8/layout/hProcess9"/>
    <dgm:cxn modelId="{77EEF263-7AD9-4FC3-9D14-B5C526CC1444}" type="presParOf" srcId="{46068FCB-7E95-4314-9371-583D3FD66DEC}" destId="{F31C743E-84F6-4D7D-8E16-740616128869}" srcOrd="0" destOrd="0" presId="urn:microsoft.com/office/officeart/2005/8/layout/hProcess9"/>
    <dgm:cxn modelId="{BA77C067-A618-4ABF-A4D7-7EF4D56CD859}" type="presParOf" srcId="{46068FCB-7E95-4314-9371-583D3FD66DEC}" destId="{0F534632-3534-4C79-A432-7B2DC665EA6C}" srcOrd="1" destOrd="0" presId="urn:microsoft.com/office/officeart/2005/8/layout/hProcess9"/>
    <dgm:cxn modelId="{F6FEAE4A-1E59-4571-AC9B-42DF3D3B3A1E}" type="presParOf" srcId="{46068FCB-7E95-4314-9371-583D3FD66DEC}" destId="{B963834B-9051-4B46-9CC7-3A4D86209DC6}" srcOrd="2" destOrd="0" presId="urn:microsoft.com/office/officeart/2005/8/layout/hProcess9"/>
    <dgm:cxn modelId="{3947B434-D2EE-4EB4-A060-FD432392623C}" type="presParOf" srcId="{46068FCB-7E95-4314-9371-583D3FD66DEC}" destId="{9E8A4FC4-0C79-4E46-AEC2-3252CC89B4C2}" srcOrd="3" destOrd="0" presId="urn:microsoft.com/office/officeart/2005/8/layout/hProcess9"/>
    <dgm:cxn modelId="{AC20B29A-C658-47A4-BB47-F4C6885630DA}" type="presParOf" srcId="{46068FCB-7E95-4314-9371-583D3FD66DEC}" destId="{39B2BB38-9B8E-4241-9B7A-A6F99BD5A37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C1203-5447-4747-9346-104144A9E8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448D03D-56BA-4948-9775-054851950E46}">
      <dgm:prSet phldrT="[Text]"/>
      <dgm:spPr>
        <a:xfrm>
          <a:off x="0" y="390"/>
          <a:ext cx="2194560" cy="152362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Classical</a:t>
          </a:r>
        </a:p>
      </dgm:t>
    </dgm:pt>
    <dgm:pt modelId="{1B6446BD-3897-4C91-8629-8CBE8F1B8255}" type="parTrans" cxnId="{871A907C-099A-4099-B6E4-688C7248499F}">
      <dgm:prSet/>
      <dgm:spPr/>
      <dgm:t>
        <a:bodyPr/>
        <a:lstStyle/>
        <a:p>
          <a:endParaRPr lang="en-CA"/>
        </a:p>
      </dgm:t>
    </dgm:pt>
    <dgm:pt modelId="{F423B599-A266-41EC-B627-CE6EB768118B}" type="sibTrans" cxnId="{871A907C-099A-4099-B6E4-688C7248499F}">
      <dgm:prSet/>
      <dgm:spPr/>
      <dgm:t>
        <a:bodyPr/>
        <a:lstStyle/>
        <a:p>
          <a:endParaRPr lang="en-CA"/>
        </a:p>
      </dgm:t>
    </dgm:pt>
    <dgm:pt modelId="{D2D4BABE-407E-4CE0-8916-7261FB7AC6E7}">
      <dgm:prSet phldrT="[Text]" custT="1"/>
      <dgm:spPr>
        <a:xfrm>
          <a:off x="2194559" y="390"/>
          <a:ext cx="3291840" cy="152362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Resisting Prior, Inter-state Aggression</a:t>
          </a:r>
        </a:p>
      </dgm:t>
    </dgm:pt>
    <dgm:pt modelId="{B8B314F1-C80F-4B6A-BED3-0742A8414BA4}" type="parTrans" cxnId="{FA50D6D1-38CA-4918-AA9E-601537AE8DC0}">
      <dgm:prSet/>
      <dgm:spPr/>
      <dgm:t>
        <a:bodyPr/>
        <a:lstStyle/>
        <a:p>
          <a:endParaRPr lang="en-CA"/>
        </a:p>
      </dgm:t>
    </dgm:pt>
    <dgm:pt modelId="{982AD294-8938-4FF4-985E-3AAA2C8A30F3}" type="sibTrans" cxnId="{FA50D6D1-38CA-4918-AA9E-601537AE8DC0}">
      <dgm:prSet/>
      <dgm:spPr/>
      <dgm:t>
        <a:bodyPr/>
        <a:lstStyle/>
        <a:p>
          <a:endParaRPr lang="en-CA"/>
        </a:p>
      </dgm:t>
    </dgm:pt>
    <dgm:pt modelId="{8124B1C8-7415-4B30-8173-86FFD48ECBBA}">
      <dgm:prSet phldrT="[Text]" custT="1"/>
      <dgm:spPr>
        <a:xfrm>
          <a:off x="2194559" y="390"/>
          <a:ext cx="3291840" cy="152362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"Strict Defence Purism"</a:t>
          </a:r>
        </a:p>
      </dgm:t>
    </dgm:pt>
    <dgm:pt modelId="{8B108988-AE9C-4A41-8587-DF0CC4966306}" type="parTrans" cxnId="{D3B926A4-A31A-454A-B68A-73C951E26B6C}">
      <dgm:prSet/>
      <dgm:spPr/>
      <dgm:t>
        <a:bodyPr/>
        <a:lstStyle/>
        <a:p>
          <a:endParaRPr lang="en-CA"/>
        </a:p>
      </dgm:t>
    </dgm:pt>
    <dgm:pt modelId="{E4EA0604-1B10-4191-8D74-7BEF244ACEDB}" type="sibTrans" cxnId="{D3B926A4-A31A-454A-B68A-73C951E26B6C}">
      <dgm:prSet/>
      <dgm:spPr/>
      <dgm:t>
        <a:bodyPr/>
        <a:lstStyle/>
        <a:p>
          <a:endParaRPr lang="en-CA"/>
        </a:p>
      </dgm:t>
    </dgm:pt>
    <dgm:pt modelId="{A0422F6E-4B00-4075-83C7-B8FF97BDD834}">
      <dgm:prSet phldrT="[Text]"/>
      <dgm:spPr>
        <a:xfrm>
          <a:off x="0" y="1676381"/>
          <a:ext cx="2194560" cy="152362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Non-Classical</a:t>
          </a:r>
        </a:p>
      </dgm:t>
    </dgm:pt>
    <dgm:pt modelId="{4B95DB85-41A1-4158-BF39-E9137FB2B5AA}" type="parTrans" cxnId="{F343BCE5-6149-4367-B345-1A7D7A89A7DB}">
      <dgm:prSet/>
      <dgm:spPr/>
      <dgm:t>
        <a:bodyPr/>
        <a:lstStyle/>
        <a:p>
          <a:endParaRPr lang="en-CA"/>
        </a:p>
      </dgm:t>
    </dgm:pt>
    <dgm:pt modelId="{BE3C517C-FB3B-4539-932B-2B72C5978190}" type="sibTrans" cxnId="{F343BCE5-6149-4367-B345-1A7D7A89A7DB}">
      <dgm:prSet/>
      <dgm:spPr/>
      <dgm:t>
        <a:bodyPr/>
        <a:lstStyle/>
        <a:p>
          <a:endParaRPr lang="en-CA"/>
        </a:p>
      </dgm:t>
    </dgm:pt>
    <dgm:pt modelId="{92B38695-04AB-41FF-B54F-572DDB19979A}">
      <dgm:prSet phldrT="[Text]" custT="1"/>
      <dgm:spPr>
        <a:xfrm>
          <a:off x="2194559" y="1676381"/>
          <a:ext cx="3291840" cy="152362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Punishing/Thwarting Terrorism &amp; Any State Sponsorship Thereof</a:t>
          </a:r>
        </a:p>
      </dgm:t>
    </dgm:pt>
    <dgm:pt modelId="{C7520FB6-B2A6-403C-820C-450268D94FC2}" type="parTrans" cxnId="{32129744-E264-4C57-AE9B-538090F7422D}">
      <dgm:prSet/>
      <dgm:spPr/>
      <dgm:t>
        <a:bodyPr/>
        <a:lstStyle/>
        <a:p>
          <a:endParaRPr lang="en-CA"/>
        </a:p>
      </dgm:t>
    </dgm:pt>
    <dgm:pt modelId="{2022BE9D-2EEA-4514-B491-4A6F9D435252}" type="sibTrans" cxnId="{32129744-E264-4C57-AE9B-538090F7422D}">
      <dgm:prSet/>
      <dgm:spPr/>
      <dgm:t>
        <a:bodyPr/>
        <a:lstStyle/>
        <a:p>
          <a:endParaRPr lang="en-CA"/>
        </a:p>
      </dgm:t>
    </dgm:pt>
    <dgm:pt modelId="{1B0B4FFC-9042-487C-9235-1731483D1AF2}">
      <dgm:prSet phldrT="[Text]" custT="1"/>
      <dgm:spPr>
        <a:xfrm>
          <a:off x="2194559" y="1676381"/>
          <a:ext cx="3291840" cy="152362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Well-Grounded Anticipatory Attacks</a:t>
          </a:r>
        </a:p>
      </dgm:t>
    </dgm:pt>
    <dgm:pt modelId="{AEEF9E6B-D2B8-4BF5-8E9A-22C9DA912603}" type="parTrans" cxnId="{08201BB6-1C77-46D2-A1FF-DE033DFED684}">
      <dgm:prSet/>
      <dgm:spPr/>
      <dgm:t>
        <a:bodyPr/>
        <a:lstStyle/>
        <a:p>
          <a:endParaRPr lang="en-CA"/>
        </a:p>
      </dgm:t>
    </dgm:pt>
    <dgm:pt modelId="{3FD22136-52D8-4DA4-958F-F8D3113AE2EA}" type="sibTrans" cxnId="{08201BB6-1C77-46D2-A1FF-DE033DFED684}">
      <dgm:prSet/>
      <dgm:spPr/>
      <dgm:t>
        <a:bodyPr/>
        <a:lstStyle/>
        <a:p>
          <a:endParaRPr lang="en-CA"/>
        </a:p>
      </dgm:t>
    </dgm:pt>
    <dgm:pt modelId="{F71CA0B8-60D8-4A0A-B8F8-31298D506959}">
      <dgm:prSet phldrT="[Text]" custT="1"/>
      <dgm:spPr>
        <a:xfrm>
          <a:off x="2194559" y="1676381"/>
          <a:ext cx="3291840" cy="152362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Civil Wars (and Intervention in such)</a:t>
          </a:r>
        </a:p>
      </dgm:t>
    </dgm:pt>
    <dgm:pt modelId="{04E22093-55D0-487E-8EFC-1C560A2535F0}" type="parTrans" cxnId="{25E723D0-066F-4406-9EF8-F172CC5FD310}">
      <dgm:prSet/>
      <dgm:spPr/>
      <dgm:t>
        <a:bodyPr/>
        <a:lstStyle/>
        <a:p>
          <a:endParaRPr lang="en-CA"/>
        </a:p>
      </dgm:t>
    </dgm:pt>
    <dgm:pt modelId="{97C44A68-7308-4D66-B86E-BE92CABA7A13}" type="sibTrans" cxnId="{25E723D0-066F-4406-9EF8-F172CC5FD310}">
      <dgm:prSet/>
      <dgm:spPr/>
      <dgm:t>
        <a:bodyPr/>
        <a:lstStyle/>
        <a:p>
          <a:endParaRPr lang="en-CA"/>
        </a:p>
      </dgm:t>
    </dgm:pt>
    <dgm:pt modelId="{472A02A7-BC46-4202-BB50-17A957DDE3A9}">
      <dgm:prSet phldrT="[Text]" custT="1"/>
      <dgm:spPr>
        <a:xfrm>
          <a:off x="2194559" y="1676381"/>
          <a:ext cx="3291840" cy="152362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Armed Humanitarian Intervention (AHI)</a:t>
          </a:r>
        </a:p>
      </dgm:t>
    </dgm:pt>
    <dgm:pt modelId="{8704067D-3306-4B2C-A6C5-F688546035AB}" type="parTrans" cxnId="{C82126E5-103D-4EB3-9160-ACB315D357CA}">
      <dgm:prSet/>
      <dgm:spPr/>
      <dgm:t>
        <a:bodyPr/>
        <a:lstStyle/>
        <a:p>
          <a:endParaRPr lang="en-CA"/>
        </a:p>
      </dgm:t>
    </dgm:pt>
    <dgm:pt modelId="{C2AB8339-F4AD-4C1F-8280-CC289827747A}" type="sibTrans" cxnId="{C82126E5-103D-4EB3-9160-ACB315D357CA}">
      <dgm:prSet/>
      <dgm:spPr/>
      <dgm:t>
        <a:bodyPr/>
        <a:lstStyle/>
        <a:p>
          <a:endParaRPr lang="en-CA"/>
        </a:p>
      </dgm:t>
    </dgm:pt>
    <dgm:pt modelId="{58578B89-840A-4BF8-9E88-12E7A1870764}">
      <dgm:prSet phldrT="[Text]" custT="1"/>
      <dgm:spPr>
        <a:xfrm>
          <a:off x="2194559" y="390"/>
          <a:ext cx="3291840" cy="1523627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Justified as: reasonable; fair; respectful of responsibility; and an entitlement implied by the need to secure all other rights</a:t>
          </a:r>
        </a:p>
      </dgm:t>
    </dgm:pt>
    <dgm:pt modelId="{BCCBC231-A50A-4DDF-846D-89083834E78F}" type="parTrans" cxnId="{56E25871-5111-48FA-A3C6-803FA94A87DE}">
      <dgm:prSet/>
      <dgm:spPr/>
      <dgm:t>
        <a:bodyPr/>
        <a:lstStyle/>
        <a:p>
          <a:endParaRPr lang="en-CA"/>
        </a:p>
      </dgm:t>
    </dgm:pt>
    <dgm:pt modelId="{9D4A7613-4471-4468-A3B9-920DFDEF128E}" type="sibTrans" cxnId="{56E25871-5111-48FA-A3C6-803FA94A87DE}">
      <dgm:prSet/>
      <dgm:spPr/>
      <dgm:t>
        <a:bodyPr/>
        <a:lstStyle/>
        <a:p>
          <a:endParaRPr lang="en-CA"/>
        </a:p>
      </dgm:t>
    </dgm:pt>
    <dgm:pt modelId="{15468441-5D46-45DF-A5B5-BC2E28A1C15E}" type="pres">
      <dgm:prSet presAssocID="{221C1203-5447-4747-9346-104144A9E8A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B92A35D5-127E-4E83-B431-B0A42DA3D332}" type="pres">
      <dgm:prSet presAssocID="{C448D03D-56BA-4948-9775-054851950E46}" presName="linNode" presStyleCnt="0"/>
      <dgm:spPr/>
    </dgm:pt>
    <dgm:pt modelId="{341090D2-82D5-443B-AF18-A7B72FF86DE2}" type="pres">
      <dgm:prSet presAssocID="{C448D03D-56BA-4948-9775-054851950E46}" presName="parentShp" presStyleLbl="node1" presStyleIdx="0" presStyleCnt="2" custLinFactNeighborX="-30415" custLinFactNeighborY="-84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CA"/>
        </a:p>
      </dgm:t>
    </dgm:pt>
    <dgm:pt modelId="{08B1B25E-6C41-4E73-9B1E-0BEFCB6A9D5F}" type="pres">
      <dgm:prSet presAssocID="{C448D03D-56BA-4948-9775-054851950E46}" presName="childShp" presStyleLbl="bgAccFollowNode1" presStyleIdx="0" presStyleCnt="2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n-CA"/>
        </a:p>
      </dgm:t>
    </dgm:pt>
    <dgm:pt modelId="{1C1359A2-6FFE-4769-AFDA-86596484BC76}" type="pres">
      <dgm:prSet presAssocID="{F423B599-A266-41EC-B627-CE6EB768118B}" presName="spacing" presStyleCnt="0"/>
      <dgm:spPr/>
    </dgm:pt>
    <dgm:pt modelId="{C0BD318F-70B6-41F4-B0B3-8C59F5464D3C}" type="pres">
      <dgm:prSet presAssocID="{A0422F6E-4B00-4075-83C7-B8FF97BDD834}" presName="linNode" presStyleCnt="0"/>
      <dgm:spPr/>
    </dgm:pt>
    <dgm:pt modelId="{D07D2857-05C9-443B-9199-64C3DC24D0F1}" type="pres">
      <dgm:prSet presAssocID="{A0422F6E-4B00-4075-83C7-B8FF97BDD834}" presName="parentShp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CA"/>
        </a:p>
      </dgm:t>
    </dgm:pt>
    <dgm:pt modelId="{47E978D7-6F63-4808-AD28-6A5DA5260634}" type="pres">
      <dgm:prSet presAssocID="{A0422F6E-4B00-4075-83C7-B8FF97BDD834}" presName="childShp" presStyleLbl="bgAccFollowNode1" presStyleIdx="1" presStyleCnt="2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n-CA"/>
        </a:p>
      </dgm:t>
    </dgm:pt>
  </dgm:ptLst>
  <dgm:cxnLst>
    <dgm:cxn modelId="{D3B926A4-A31A-454A-B68A-73C951E26B6C}" srcId="{C448D03D-56BA-4948-9775-054851950E46}" destId="{8124B1C8-7415-4B30-8173-86FFD48ECBBA}" srcOrd="1" destOrd="0" parTransId="{8B108988-AE9C-4A41-8587-DF0CC4966306}" sibTransId="{E4EA0604-1B10-4191-8D74-7BEF244ACEDB}"/>
    <dgm:cxn modelId="{6950D280-D2A2-4A69-B15A-36CE6C9E9C55}" type="presOf" srcId="{58578B89-840A-4BF8-9E88-12E7A1870764}" destId="{08B1B25E-6C41-4E73-9B1E-0BEFCB6A9D5F}" srcOrd="0" destOrd="2" presId="urn:microsoft.com/office/officeart/2005/8/layout/vList6"/>
    <dgm:cxn modelId="{7822E3A6-4A99-437D-A8DA-59774052E76A}" type="presOf" srcId="{8124B1C8-7415-4B30-8173-86FFD48ECBBA}" destId="{08B1B25E-6C41-4E73-9B1E-0BEFCB6A9D5F}" srcOrd="0" destOrd="1" presId="urn:microsoft.com/office/officeart/2005/8/layout/vList6"/>
    <dgm:cxn modelId="{6DC7EF04-FC29-487E-BCC8-39D6B12CF046}" type="presOf" srcId="{92B38695-04AB-41FF-B54F-572DDB19979A}" destId="{47E978D7-6F63-4808-AD28-6A5DA5260634}" srcOrd="0" destOrd="0" presId="urn:microsoft.com/office/officeart/2005/8/layout/vList6"/>
    <dgm:cxn modelId="{76F016FD-3A05-491A-9922-875601F79611}" type="presOf" srcId="{1B0B4FFC-9042-487C-9235-1731483D1AF2}" destId="{47E978D7-6F63-4808-AD28-6A5DA5260634}" srcOrd="0" destOrd="1" presId="urn:microsoft.com/office/officeart/2005/8/layout/vList6"/>
    <dgm:cxn modelId="{EF25A860-BBEE-471D-83FC-0678B32ECA02}" type="presOf" srcId="{472A02A7-BC46-4202-BB50-17A957DDE3A9}" destId="{47E978D7-6F63-4808-AD28-6A5DA5260634}" srcOrd="0" destOrd="3" presId="urn:microsoft.com/office/officeart/2005/8/layout/vList6"/>
    <dgm:cxn modelId="{C82126E5-103D-4EB3-9160-ACB315D357CA}" srcId="{A0422F6E-4B00-4075-83C7-B8FF97BDD834}" destId="{472A02A7-BC46-4202-BB50-17A957DDE3A9}" srcOrd="3" destOrd="0" parTransId="{8704067D-3306-4B2C-A6C5-F688546035AB}" sibTransId="{C2AB8339-F4AD-4C1F-8280-CC289827747A}"/>
    <dgm:cxn modelId="{08201BB6-1C77-46D2-A1FF-DE033DFED684}" srcId="{A0422F6E-4B00-4075-83C7-B8FF97BDD834}" destId="{1B0B4FFC-9042-487C-9235-1731483D1AF2}" srcOrd="1" destOrd="0" parTransId="{AEEF9E6B-D2B8-4BF5-8E9A-22C9DA912603}" sibTransId="{3FD22136-52D8-4DA4-958F-F8D3113AE2EA}"/>
    <dgm:cxn modelId="{3B270C11-D838-4350-8F90-47ABB521408E}" type="presOf" srcId="{C448D03D-56BA-4948-9775-054851950E46}" destId="{341090D2-82D5-443B-AF18-A7B72FF86DE2}" srcOrd="0" destOrd="0" presId="urn:microsoft.com/office/officeart/2005/8/layout/vList6"/>
    <dgm:cxn modelId="{871A907C-099A-4099-B6E4-688C7248499F}" srcId="{221C1203-5447-4747-9346-104144A9E8AB}" destId="{C448D03D-56BA-4948-9775-054851950E46}" srcOrd="0" destOrd="0" parTransId="{1B6446BD-3897-4C91-8629-8CBE8F1B8255}" sibTransId="{F423B599-A266-41EC-B627-CE6EB768118B}"/>
    <dgm:cxn modelId="{56E25871-5111-48FA-A3C6-803FA94A87DE}" srcId="{C448D03D-56BA-4948-9775-054851950E46}" destId="{58578B89-840A-4BF8-9E88-12E7A1870764}" srcOrd="2" destOrd="0" parTransId="{BCCBC231-A50A-4DDF-846D-89083834E78F}" sibTransId="{9D4A7613-4471-4468-A3B9-920DFDEF128E}"/>
    <dgm:cxn modelId="{A3627A6B-5089-4395-837E-1FF37F57CC8C}" type="presOf" srcId="{221C1203-5447-4747-9346-104144A9E8AB}" destId="{15468441-5D46-45DF-A5B5-BC2E28A1C15E}" srcOrd="0" destOrd="0" presId="urn:microsoft.com/office/officeart/2005/8/layout/vList6"/>
    <dgm:cxn modelId="{1907FBE3-BB66-4FBC-831B-B17BDB25E9D0}" type="presOf" srcId="{D2D4BABE-407E-4CE0-8916-7261FB7AC6E7}" destId="{08B1B25E-6C41-4E73-9B1E-0BEFCB6A9D5F}" srcOrd="0" destOrd="0" presId="urn:microsoft.com/office/officeart/2005/8/layout/vList6"/>
    <dgm:cxn modelId="{F343BCE5-6149-4367-B345-1A7D7A89A7DB}" srcId="{221C1203-5447-4747-9346-104144A9E8AB}" destId="{A0422F6E-4B00-4075-83C7-B8FF97BDD834}" srcOrd="1" destOrd="0" parTransId="{4B95DB85-41A1-4158-BF39-E9137FB2B5AA}" sibTransId="{BE3C517C-FB3B-4539-932B-2B72C5978190}"/>
    <dgm:cxn modelId="{85D82A10-CF15-4F80-8BF9-F931F5B2D9A1}" type="presOf" srcId="{A0422F6E-4B00-4075-83C7-B8FF97BDD834}" destId="{D07D2857-05C9-443B-9199-64C3DC24D0F1}" srcOrd="0" destOrd="0" presId="urn:microsoft.com/office/officeart/2005/8/layout/vList6"/>
    <dgm:cxn modelId="{25E723D0-066F-4406-9EF8-F172CC5FD310}" srcId="{A0422F6E-4B00-4075-83C7-B8FF97BDD834}" destId="{F71CA0B8-60D8-4A0A-B8F8-31298D506959}" srcOrd="2" destOrd="0" parTransId="{04E22093-55D0-487E-8EFC-1C560A2535F0}" sibTransId="{97C44A68-7308-4D66-B86E-BE92CABA7A13}"/>
    <dgm:cxn modelId="{FA50D6D1-38CA-4918-AA9E-601537AE8DC0}" srcId="{C448D03D-56BA-4948-9775-054851950E46}" destId="{D2D4BABE-407E-4CE0-8916-7261FB7AC6E7}" srcOrd="0" destOrd="0" parTransId="{B8B314F1-C80F-4B6A-BED3-0742A8414BA4}" sibTransId="{982AD294-8938-4FF4-985E-3AAA2C8A30F3}"/>
    <dgm:cxn modelId="{932F7003-3BF1-4B1E-AAC5-17183E0B5E5F}" type="presOf" srcId="{F71CA0B8-60D8-4A0A-B8F8-31298D506959}" destId="{47E978D7-6F63-4808-AD28-6A5DA5260634}" srcOrd="0" destOrd="2" presId="urn:microsoft.com/office/officeart/2005/8/layout/vList6"/>
    <dgm:cxn modelId="{32129744-E264-4C57-AE9B-538090F7422D}" srcId="{A0422F6E-4B00-4075-83C7-B8FF97BDD834}" destId="{92B38695-04AB-41FF-B54F-572DDB19979A}" srcOrd="0" destOrd="0" parTransId="{C7520FB6-B2A6-403C-820C-450268D94FC2}" sibTransId="{2022BE9D-2EEA-4514-B491-4A6F9D435252}"/>
    <dgm:cxn modelId="{B4EC33E3-BA5E-4205-9B3E-024867706436}" type="presParOf" srcId="{15468441-5D46-45DF-A5B5-BC2E28A1C15E}" destId="{B92A35D5-127E-4E83-B431-B0A42DA3D332}" srcOrd="0" destOrd="0" presId="urn:microsoft.com/office/officeart/2005/8/layout/vList6"/>
    <dgm:cxn modelId="{8966F2C1-78A0-4E7D-B729-A5456CA8CC2F}" type="presParOf" srcId="{B92A35D5-127E-4E83-B431-B0A42DA3D332}" destId="{341090D2-82D5-443B-AF18-A7B72FF86DE2}" srcOrd="0" destOrd="0" presId="urn:microsoft.com/office/officeart/2005/8/layout/vList6"/>
    <dgm:cxn modelId="{EE4620D1-42CC-48F3-8947-639337A43DF8}" type="presParOf" srcId="{B92A35D5-127E-4E83-B431-B0A42DA3D332}" destId="{08B1B25E-6C41-4E73-9B1E-0BEFCB6A9D5F}" srcOrd="1" destOrd="0" presId="urn:microsoft.com/office/officeart/2005/8/layout/vList6"/>
    <dgm:cxn modelId="{7D116DA5-3345-46C1-92C9-1F9067A2F09A}" type="presParOf" srcId="{15468441-5D46-45DF-A5B5-BC2E28A1C15E}" destId="{1C1359A2-6FFE-4769-AFDA-86596484BC76}" srcOrd="1" destOrd="0" presId="urn:microsoft.com/office/officeart/2005/8/layout/vList6"/>
    <dgm:cxn modelId="{B2BD0EAB-9FAE-4833-BEA3-FB3D0211B829}" type="presParOf" srcId="{15468441-5D46-45DF-A5B5-BC2E28A1C15E}" destId="{C0BD318F-70B6-41F4-B0B3-8C59F5464D3C}" srcOrd="2" destOrd="0" presId="urn:microsoft.com/office/officeart/2005/8/layout/vList6"/>
    <dgm:cxn modelId="{6A8A696F-9B66-476C-BB25-AECDD2B9D0E2}" type="presParOf" srcId="{C0BD318F-70B6-41F4-B0B3-8C59F5464D3C}" destId="{D07D2857-05C9-443B-9199-64C3DC24D0F1}" srcOrd="0" destOrd="0" presId="urn:microsoft.com/office/officeart/2005/8/layout/vList6"/>
    <dgm:cxn modelId="{72FD36D8-4269-4A5B-837E-5096101DAD3A}" type="presParOf" srcId="{C0BD318F-70B6-41F4-B0B3-8C59F5464D3C}" destId="{47E978D7-6F63-4808-AD28-6A5DA526063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B46C75-0A4E-48D8-BF83-D6C8781530AC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F1350C6-743D-494F-A449-369A15A5B09C}">
      <dgm:prSet phldrT="[Text]" custT="1"/>
      <dgm:spPr>
        <a:xfrm>
          <a:off x="2411" y="546050"/>
          <a:ext cx="2108299" cy="2108299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 sz="2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Retribution</a:t>
          </a:r>
        </a:p>
      </dgm:t>
    </dgm:pt>
    <dgm:pt modelId="{73973D54-342F-419A-BEFC-11408748A314}" type="parTrans" cxnId="{AAC01147-1700-45F2-8027-686E79A8DB1E}">
      <dgm:prSet/>
      <dgm:spPr/>
      <dgm:t>
        <a:bodyPr/>
        <a:lstStyle/>
        <a:p>
          <a:endParaRPr lang="en-CA"/>
        </a:p>
      </dgm:t>
    </dgm:pt>
    <dgm:pt modelId="{13B8DDA9-7148-438F-8079-9E9FBB6B02F8}" type="sibTrans" cxnId="{AAC01147-1700-45F2-8027-686E79A8DB1E}">
      <dgm:prSet/>
      <dgm:spPr/>
      <dgm:t>
        <a:bodyPr/>
        <a:lstStyle/>
        <a:p>
          <a:endParaRPr lang="en-CA"/>
        </a:p>
      </dgm:t>
    </dgm:pt>
    <dgm:pt modelId="{F2BA04F1-041C-48B1-AD8B-563722AB081B}">
      <dgm:prSet phldrT="[Text]" custT="1"/>
      <dgm:spPr>
        <a:xfrm>
          <a:off x="3375689" y="546050"/>
          <a:ext cx="2108299" cy="2108299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CA" sz="4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2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Rehabilitation</a:t>
          </a:r>
          <a:endParaRPr lang="en-CA" sz="2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42ABB35-9DF9-4A05-BDE1-335F046DFC7F}" type="parTrans" cxnId="{12C7B61E-6395-4B5C-9C8B-0C4169BD96FA}">
      <dgm:prSet/>
      <dgm:spPr/>
      <dgm:t>
        <a:bodyPr/>
        <a:lstStyle/>
        <a:p>
          <a:endParaRPr lang="en-CA"/>
        </a:p>
      </dgm:t>
    </dgm:pt>
    <dgm:pt modelId="{DCFF8CE5-0958-46C2-89C6-0063183F9941}" type="sibTrans" cxnId="{12C7B61E-6395-4B5C-9C8B-0C4169BD96FA}">
      <dgm:prSet/>
      <dgm:spPr/>
      <dgm:t>
        <a:bodyPr/>
        <a:lstStyle/>
        <a:p>
          <a:endParaRPr lang="en-CA"/>
        </a:p>
      </dgm:t>
    </dgm:pt>
    <dgm:pt modelId="{ED8B3AD5-A633-4669-A12B-16909DFA8C82}" type="pres">
      <dgm:prSet presAssocID="{ACB46C75-0A4E-48D8-BF83-D6C8781530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30274E3-7CD0-4A3A-842B-C5DBDB8C8E38}" type="pres">
      <dgm:prSet presAssocID="{CF1350C6-743D-494F-A449-369A15A5B09C}" presName="Name5" presStyleLbl="vennNode1" presStyleIdx="0" presStyleCnt="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CA"/>
        </a:p>
      </dgm:t>
    </dgm:pt>
    <dgm:pt modelId="{8480C118-92AD-4A64-BBA4-424796064841}" type="pres">
      <dgm:prSet presAssocID="{13B8DDA9-7148-438F-8079-9E9FBB6B02F8}" presName="space" presStyleCnt="0"/>
      <dgm:spPr/>
    </dgm:pt>
    <dgm:pt modelId="{CB24AAEF-B1C0-4F3B-ADB4-433596389B20}" type="pres">
      <dgm:prSet presAssocID="{F2BA04F1-041C-48B1-AD8B-563722AB081B}" presName="Name5" presStyleLbl="vennNode1" presStyleIdx="1" presStyleCnt="2" custLinFactNeighborX="704" custLinFactNeighborY="-258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CA"/>
        </a:p>
      </dgm:t>
    </dgm:pt>
  </dgm:ptLst>
  <dgm:cxnLst>
    <dgm:cxn modelId="{AAC01147-1700-45F2-8027-686E79A8DB1E}" srcId="{ACB46C75-0A4E-48D8-BF83-D6C8781530AC}" destId="{CF1350C6-743D-494F-A449-369A15A5B09C}" srcOrd="0" destOrd="0" parTransId="{73973D54-342F-419A-BEFC-11408748A314}" sibTransId="{13B8DDA9-7148-438F-8079-9E9FBB6B02F8}"/>
    <dgm:cxn modelId="{1178324B-3D26-432D-AC75-E2F2DB9C1827}" type="presOf" srcId="{F2BA04F1-041C-48B1-AD8B-563722AB081B}" destId="{CB24AAEF-B1C0-4F3B-ADB4-433596389B20}" srcOrd="0" destOrd="0" presId="urn:microsoft.com/office/officeart/2005/8/layout/venn3"/>
    <dgm:cxn modelId="{CDD7B3DB-00A1-4DA5-A7C1-36A08EB2975F}" type="presOf" srcId="{CF1350C6-743D-494F-A449-369A15A5B09C}" destId="{430274E3-7CD0-4A3A-842B-C5DBDB8C8E38}" srcOrd="0" destOrd="0" presId="urn:microsoft.com/office/officeart/2005/8/layout/venn3"/>
    <dgm:cxn modelId="{12C7B61E-6395-4B5C-9C8B-0C4169BD96FA}" srcId="{ACB46C75-0A4E-48D8-BF83-D6C8781530AC}" destId="{F2BA04F1-041C-48B1-AD8B-563722AB081B}" srcOrd="1" destOrd="0" parTransId="{E42ABB35-9DF9-4A05-BDE1-335F046DFC7F}" sibTransId="{DCFF8CE5-0958-46C2-89C6-0063183F9941}"/>
    <dgm:cxn modelId="{7576FF91-3CEB-4A9B-93F0-DFDB4F69BCAC}" type="presOf" srcId="{ACB46C75-0A4E-48D8-BF83-D6C8781530AC}" destId="{ED8B3AD5-A633-4669-A12B-16909DFA8C82}" srcOrd="0" destOrd="0" presId="urn:microsoft.com/office/officeart/2005/8/layout/venn3"/>
    <dgm:cxn modelId="{1BF8FCD7-44B6-4252-BF7B-5D2A94589D05}" type="presParOf" srcId="{ED8B3AD5-A633-4669-A12B-16909DFA8C82}" destId="{430274E3-7CD0-4A3A-842B-C5DBDB8C8E38}" srcOrd="0" destOrd="0" presId="urn:microsoft.com/office/officeart/2005/8/layout/venn3"/>
    <dgm:cxn modelId="{CA2B6FCC-0C0D-4E5C-B5D2-B01EFD51B4E6}" type="presParOf" srcId="{ED8B3AD5-A633-4669-A12B-16909DFA8C82}" destId="{8480C118-92AD-4A64-BBA4-424796064841}" srcOrd="1" destOrd="0" presId="urn:microsoft.com/office/officeart/2005/8/layout/venn3"/>
    <dgm:cxn modelId="{D67972CC-CCCD-42A6-BB62-B231B3A23398}" type="presParOf" srcId="{ED8B3AD5-A633-4669-A12B-16909DFA8C82}" destId="{CB24AAEF-B1C0-4F3B-ADB4-433596389B20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FD8A5-4F6D-48C9-9F9D-6500F9035FDC}">
      <dsp:nvSpPr>
        <dsp:cNvPr id="0" name=""/>
        <dsp:cNvSpPr/>
      </dsp:nvSpPr>
      <dsp:spPr>
        <a:xfrm>
          <a:off x="513056" y="0"/>
          <a:ext cx="5814646" cy="4320480"/>
        </a:xfrm>
        <a:prstGeom prst="rightArrow">
          <a:avLst/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C743E-84F6-4D7D-8E16-740616128869}">
      <dsp:nvSpPr>
        <dsp:cNvPr id="0" name=""/>
        <dsp:cNvSpPr/>
      </dsp:nvSpPr>
      <dsp:spPr>
        <a:xfrm>
          <a:off x="231810" y="1296144"/>
          <a:ext cx="2052228" cy="1728192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Jus ad Bellum (start)</a:t>
          </a:r>
        </a:p>
      </dsp:txBody>
      <dsp:txXfrm>
        <a:off x="316173" y="1380507"/>
        <a:ext cx="1883502" cy="1559466"/>
      </dsp:txXfrm>
    </dsp:sp>
    <dsp:sp modelId="{B963834B-9051-4B46-9CC7-3A4D86209DC6}">
      <dsp:nvSpPr>
        <dsp:cNvPr id="0" name=""/>
        <dsp:cNvSpPr/>
      </dsp:nvSpPr>
      <dsp:spPr>
        <a:xfrm>
          <a:off x="2394266" y="1296144"/>
          <a:ext cx="2052228" cy="1728192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Jus in Bello (middle)</a:t>
          </a:r>
        </a:p>
      </dsp:txBody>
      <dsp:txXfrm>
        <a:off x="2478629" y="1380507"/>
        <a:ext cx="1883502" cy="1559466"/>
      </dsp:txXfrm>
    </dsp:sp>
    <dsp:sp modelId="{39B2BB38-9B8E-4241-9B7A-A6F99BD5A373}">
      <dsp:nvSpPr>
        <dsp:cNvPr id="0" name=""/>
        <dsp:cNvSpPr/>
      </dsp:nvSpPr>
      <dsp:spPr>
        <a:xfrm>
          <a:off x="4556721" y="1296144"/>
          <a:ext cx="2052228" cy="1728192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Jus post Bellum (end)</a:t>
          </a:r>
        </a:p>
      </dsp:txBody>
      <dsp:txXfrm>
        <a:off x="4641084" y="1380507"/>
        <a:ext cx="1883502" cy="1559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1B25E-6C41-4E73-9B1E-0BEFCB6A9D5F}">
      <dsp:nvSpPr>
        <dsp:cNvPr id="0" name=""/>
        <dsp:cNvSpPr/>
      </dsp:nvSpPr>
      <dsp:spPr>
        <a:xfrm>
          <a:off x="3283564" y="571"/>
          <a:ext cx="4925347" cy="2228274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Resisting Prior, Inter-state Aggression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"Strict Defence Purism"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Justified as: reasonable; fair; respectful of responsibility; and an entitlement implied by the need to secure all other rights</a:t>
          </a:r>
        </a:p>
      </dsp:txBody>
      <dsp:txXfrm>
        <a:off x="3283564" y="279105"/>
        <a:ext cx="4089744" cy="1671206"/>
      </dsp:txXfrm>
    </dsp:sp>
    <dsp:sp modelId="{341090D2-82D5-443B-AF18-A7B72FF86DE2}">
      <dsp:nvSpPr>
        <dsp:cNvPr id="0" name=""/>
        <dsp:cNvSpPr/>
      </dsp:nvSpPr>
      <dsp:spPr>
        <a:xfrm>
          <a:off x="0" y="0"/>
          <a:ext cx="3283564" cy="222827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5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Classical</a:t>
          </a:r>
        </a:p>
      </dsp:txBody>
      <dsp:txXfrm>
        <a:off x="108775" y="108775"/>
        <a:ext cx="3066014" cy="2010724"/>
      </dsp:txXfrm>
    </dsp:sp>
    <dsp:sp modelId="{47E978D7-6F63-4808-AD28-6A5DA5260634}">
      <dsp:nvSpPr>
        <dsp:cNvPr id="0" name=""/>
        <dsp:cNvSpPr/>
      </dsp:nvSpPr>
      <dsp:spPr>
        <a:xfrm>
          <a:off x="3283564" y="2451673"/>
          <a:ext cx="4925347" cy="2228274"/>
        </a:xfrm>
        <a:prstGeom prst="rightArrow">
          <a:avLst>
            <a:gd name="adj1" fmla="val 75000"/>
            <a:gd name="adj2" fmla="val 50000"/>
          </a:avLst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Punishing/Thwarting Terrorism &amp; Any State Sponsorship Thereof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Well-Grounded Anticipatory Attacks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Civil Wars (and Intervention in such)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Armed Humanitarian Intervention (AHI)</a:t>
          </a:r>
        </a:p>
      </dsp:txBody>
      <dsp:txXfrm>
        <a:off x="3283564" y="2730207"/>
        <a:ext cx="4089744" cy="1671206"/>
      </dsp:txXfrm>
    </dsp:sp>
    <dsp:sp modelId="{D07D2857-05C9-443B-9199-64C3DC24D0F1}">
      <dsp:nvSpPr>
        <dsp:cNvPr id="0" name=""/>
        <dsp:cNvSpPr/>
      </dsp:nvSpPr>
      <dsp:spPr>
        <a:xfrm>
          <a:off x="0" y="2451673"/>
          <a:ext cx="3283564" cy="222827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5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Non-Classical</a:t>
          </a:r>
        </a:p>
      </dsp:txBody>
      <dsp:txXfrm>
        <a:off x="108775" y="2560448"/>
        <a:ext cx="3066014" cy="2010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274E3-7CD0-4A3A-842B-C5DBDB8C8E38}">
      <dsp:nvSpPr>
        <dsp:cNvPr id="0" name=""/>
        <dsp:cNvSpPr/>
      </dsp:nvSpPr>
      <dsp:spPr>
        <a:xfrm>
          <a:off x="3921" y="36574"/>
          <a:ext cx="2784350" cy="2784350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232" tIns="27940" rIns="153232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Retribution</a:t>
          </a:r>
        </a:p>
      </dsp:txBody>
      <dsp:txXfrm>
        <a:off x="411680" y="444333"/>
        <a:ext cx="1968832" cy="1968832"/>
      </dsp:txXfrm>
    </dsp:sp>
    <dsp:sp modelId="{CB24AAEF-B1C0-4F3B-ADB4-433596389B20}">
      <dsp:nvSpPr>
        <dsp:cNvPr id="0" name=""/>
        <dsp:cNvSpPr/>
      </dsp:nvSpPr>
      <dsp:spPr>
        <a:xfrm>
          <a:off x="2235322" y="0"/>
          <a:ext cx="2784350" cy="2784350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232" tIns="5080" rIns="153232" bIns="5080" numCol="1" spcCol="1270" anchor="ctr" anchorCtr="0">
          <a:noAutofit/>
        </a:bodyPr>
        <a:lstStyle/>
        <a:p>
          <a:pPr lvl="0" algn="ctr" defTabSz="177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CA" sz="400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177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2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Rehabilitation</a:t>
          </a:r>
          <a:endParaRPr lang="en-CA" sz="2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643081" y="407759"/>
        <a:ext cx="1968832" cy="1968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83183-1621-4DA3-BFCF-95E6584E5C48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70B6E-E2FB-473A-AB70-59A08A393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23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0B6E-E2FB-473A-AB70-59A08A393ED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41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3BA2C5-E06C-41C2-96F8-724743196876}" type="datetimeFigureOut">
              <a:rPr lang="en-CA" smtClean="0"/>
              <a:t>31/07/2013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436465-7C17-4139-A1C2-01360AC71BEE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29600" cy="3240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Morality of War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2</a:t>
            </a:r>
            <a:r>
              <a:rPr lang="en-US" sz="2800" baseline="30000" dirty="0" smtClean="0">
                <a:solidFill>
                  <a:schemeClr val="bg1"/>
                </a:solidFill>
              </a:rPr>
              <a:t>nd</a:t>
            </a:r>
            <a:r>
              <a:rPr lang="en-US" sz="2800" dirty="0" smtClean="0">
                <a:solidFill>
                  <a:schemeClr val="bg1"/>
                </a:solidFill>
              </a:rPr>
              <a:t> Edition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Brian Orend</a:t>
            </a:r>
            <a:endParaRPr lang="en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00811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Conceptual Overview</a:t>
            </a:r>
            <a:endParaRPr lang="en-CA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2704"/>
            <a:ext cx="8229600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i="1" u="sng" dirty="0" smtClean="0">
                <a:solidFill>
                  <a:schemeClr val="bg1"/>
                </a:solidFill>
              </a:rPr>
              <a:t>3) </a:t>
            </a:r>
            <a:r>
              <a:rPr lang="en-CA" i="1" u="sng" dirty="0">
                <a:solidFill>
                  <a:schemeClr val="bg1"/>
                </a:solidFill>
              </a:rPr>
              <a:t>Jus Post </a:t>
            </a:r>
            <a:r>
              <a:rPr lang="en-CA" i="1" u="sng" dirty="0" smtClean="0">
                <a:solidFill>
                  <a:schemeClr val="bg1"/>
                </a:solidFill>
              </a:rPr>
              <a:t>Bellum </a:t>
            </a:r>
            <a:r>
              <a:rPr lang="en-CA" u="sng" dirty="0" smtClean="0">
                <a:solidFill>
                  <a:schemeClr val="bg1"/>
                </a:solidFill>
              </a:rPr>
              <a:t>Rules</a:t>
            </a:r>
            <a:r>
              <a:rPr lang="en-CA" i="1" u="sng" dirty="0" smtClean="0">
                <a:solidFill>
                  <a:schemeClr val="bg1"/>
                </a:solidFill>
              </a:rPr>
              <a:t> </a:t>
            </a:r>
            <a:endParaRPr lang="en-CA" sz="31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864" y="1412776"/>
            <a:ext cx="8640960" cy="5069200"/>
          </a:xfrm>
        </p:spPr>
        <p:txBody>
          <a:bodyPr>
            <a:normAutofit fontScale="92500"/>
          </a:bodyPr>
          <a:lstStyle/>
          <a:p>
            <a:pPr marL="137160" lvl="0" indent="0">
              <a:buNone/>
            </a:pPr>
            <a:r>
              <a:rPr lang="en-CA" b="1" u="sng" dirty="0"/>
              <a:t>B</a:t>
            </a:r>
            <a:r>
              <a:rPr lang="en-CA" b="1" u="sng" dirty="0" smtClean="0"/>
              <a:t>) </a:t>
            </a:r>
            <a:r>
              <a:rPr lang="en-CA" b="1" u="sng" dirty="0"/>
              <a:t>Thick Theory #1: RETRIBUTION</a:t>
            </a:r>
            <a:endParaRPr lang="en-CA" dirty="0"/>
          </a:p>
          <a:p>
            <a:pPr marL="137160" indent="0">
              <a:buNone/>
            </a:pPr>
            <a:r>
              <a:rPr lang="en-CA" dirty="0"/>
              <a:t>● </a:t>
            </a:r>
            <a:r>
              <a:rPr lang="en-CA" u="sng" dirty="0"/>
              <a:t>GOAL</a:t>
            </a:r>
            <a:r>
              <a:rPr lang="en-CA" dirty="0"/>
              <a:t>: to make the defeated Aggressor </a:t>
            </a:r>
            <a:r>
              <a:rPr lang="en-CA" i="1" dirty="0"/>
              <a:t>worse-off</a:t>
            </a:r>
            <a:r>
              <a:rPr lang="en-CA" dirty="0"/>
              <a:t> than prior to the war (as backward-looking punishment</a:t>
            </a:r>
            <a:r>
              <a:rPr lang="en-CA" dirty="0" smtClean="0"/>
              <a:t>)</a:t>
            </a:r>
          </a:p>
          <a:p>
            <a:pPr marL="137160" indent="0">
              <a:buNone/>
            </a:pPr>
            <a:r>
              <a:rPr lang="en-CA" dirty="0" smtClean="0"/>
              <a:t>● </a:t>
            </a:r>
            <a:r>
              <a:rPr lang="en-CA" u="sng" dirty="0" smtClean="0"/>
              <a:t>MEANS</a:t>
            </a:r>
            <a:r>
              <a:rPr lang="en-CA" dirty="0"/>
              <a:t>: all of the thin theory above, plus:</a:t>
            </a:r>
          </a:p>
          <a:p>
            <a:pPr marL="137160" indent="0">
              <a:buNone/>
            </a:pPr>
            <a:r>
              <a:rPr lang="en-CA" dirty="0"/>
              <a:t>● Compensation Payments from Aggressor to Victim, and possibly to International Community more broadly</a:t>
            </a:r>
          </a:p>
          <a:p>
            <a:pPr marL="137160" indent="0">
              <a:buNone/>
            </a:pPr>
            <a:r>
              <a:rPr lang="en-CA" dirty="0"/>
              <a:t>● Sanctions put on Aggressor, to hamper its future economic growth</a:t>
            </a:r>
          </a:p>
          <a:p>
            <a:pPr marL="137160" indent="0">
              <a:buNone/>
            </a:pPr>
            <a:r>
              <a:rPr lang="en-CA" dirty="0"/>
              <a:t>● No aid or assistance with post-war reconstruction. Such is left up to the locals, with no forcible regime change imposed on Aggressor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34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2704"/>
            <a:ext cx="8229600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i="1" u="sng" dirty="0" smtClean="0">
                <a:solidFill>
                  <a:schemeClr val="bg1"/>
                </a:solidFill>
              </a:rPr>
              <a:t>3) </a:t>
            </a:r>
            <a:r>
              <a:rPr lang="en-CA" i="1" u="sng" dirty="0">
                <a:solidFill>
                  <a:schemeClr val="bg1"/>
                </a:solidFill>
              </a:rPr>
              <a:t>Jus Post </a:t>
            </a:r>
            <a:r>
              <a:rPr lang="en-CA" i="1" u="sng" dirty="0" smtClean="0">
                <a:solidFill>
                  <a:schemeClr val="bg1"/>
                </a:solidFill>
              </a:rPr>
              <a:t>Bellum </a:t>
            </a:r>
            <a:r>
              <a:rPr lang="en-CA" u="sng" dirty="0" smtClean="0">
                <a:solidFill>
                  <a:schemeClr val="bg1"/>
                </a:solidFill>
              </a:rPr>
              <a:t>Rules</a:t>
            </a:r>
            <a:r>
              <a:rPr lang="en-CA" i="1" u="sng" dirty="0" smtClean="0">
                <a:solidFill>
                  <a:schemeClr val="bg1"/>
                </a:solidFill>
              </a:rPr>
              <a:t> </a:t>
            </a:r>
            <a:endParaRPr lang="en-CA" sz="31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864" y="1412776"/>
            <a:ext cx="8640960" cy="5069200"/>
          </a:xfrm>
        </p:spPr>
        <p:txBody>
          <a:bodyPr>
            <a:normAutofit fontScale="92500" lnSpcReduction="20000"/>
          </a:bodyPr>
          <a:lstStyle/>
          <a:p>
            <a:pPr marL="137160" lvl="0" indent="0">
              <a:buNone/>
            </a:pPr>
            <a:r>
              <a:rPr lang="en-CA" b="1" u="sng" dirty="0"/>
              <a:t>C</a:t>
            </a:r>
            <a:r>
              <a:rPr lang="en-CA" b="1" u="sng" dirty="0" smtClean="0"/>
              <a:t>) </a:t>
            </a:r>
            <a:r>
              <a:rPr lang="en-CA" b="1" u="sng" dirty="0"/>
              <a:t>Thick Theory #2: REHABILITATION</a:t>
            </a:r>
            <a:endParaRPr lang="en-CA" dirty="0"/>
          </a:p>
          <a:p>
            <a:pPr marL="137160" indent="0">
              <a:buNone/>
            </a:pPr>
            <a:r>
              <a:rPr lang="en-CA" dirty="0"/>
              <a:t>● </a:t>
            </a:r>
            <a:r>
              <a:rPr lang="en-CA" u="sng" dirty="0"/>
              <a:t>GOAL</a:t>
            </a:r>
            <a:r>
              <a:rPr lang="en-CA" dirty="0"/>
              <a:t>: to make the defeated Aggressor </a:t>
            </a:r>
            <a:r>
              <a:rPr lang="en-CA" i="1" dirty="0"/>
              <a:t>better-off </a:t>
            </a:r>
            <a:r>
              <a:rPr lang="en-CA" dirty="0"/>
              <a:t> than prior to the war (as forward-looking reconstruction</a:t>
            </a:r>
            <a:r>
              <a:rPr lang="en-CA" dirty="0" smtClean="0"/>
              <a:t>).</a:t>
            </a:r>
          </a:p>
          <a:p>
            <a:pPr marL="137160" indent="0">
              <a:buNone/>
            </a:pPr>
            <a:r>
              <a:rPr lang="en-CA" dirty="0"/>
              <a:t>● </a:t>
            </a:r>
            <a:r>
              <a:rPr lang="en-CA" u="sng" dirty="0" smtClean="0"/>
              <a:t>MEANS</a:t>
            </a:r>
            <a:r>
              <a:rPr lang="en-CA" dirty="0"/>
              <a:t>: all of the thin theory above, plus:</a:t>
            </a:r>
          </a:p>
          <a:p>
            <a:pPr marL="137160" indent="0">
              <a:buNone/>
            </a:pPr>
            <a:r>
              <a:rPr lang="en-CA" dirty="0"/>
              <a:t>● No Compensation Payments </a:t>
            </a:r>
          </a:p>
          <a:p>
            <a:pPr marL="137160" indent="0">
              <a:buNone/>
            </a:pPr>
            <a:r>
              <a:rPr lang="en-CA" dirty="0"/>
              <a:t>● No Sanctions </a:t>
            </a:r>
          </a:p>
          <a:p>
            <a:pPr marL="137160" indent="0">
              <a:buNone/>
            </a:pPr>
            <a:r>
              <a:rPr lang="en-CA" dirty="0"/>
              <a:t>● Aid and Assistance with post-war reconstruction, including Forcible Regime Change imposed on defeated Aggressor</a:t>
            </a:r>
          </a:p>
          <a:p>
            <a:pPr marL="137160" indent="0">
              <a:buNone/>
            </a:pPr>
            <a:r>
              <a:rPr lang="en-CA" dirty="0"/>
              <a:t>● Follow 10-step “Rehabilitation Recipe” (Chapter 7), with best efforts over 10-15 years post-war, to realize in the defeated former Aggressor a new, and minimally just, society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15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28215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Just War Theory: 3 Phases</a:t>
            </a:r>
            <a:endParaRPr lang="en-CA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2343260"/>
              </p:ext>
            </p:extLst>
          </p:nvPr>
        </p:nvGraphicFramePr>
        <p:xfrm>
          <a:off x="1115616" y="1628800"/>
          <a:ext cx="68407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1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4"/>
            <a:ext cx="8229600" cy="792088"/>
          </a:xfrm>
        </p:spPr>
        <p:txBody>
          <a:bodyPr>
            <a:normAutofit/>
          </a:bodyPr>
          <a:lstStyle/>
          <a:p>
            <a:r>
              <a:rPr lang="en-CA" b="1" i="1" u="sng" dirty="0" smtClean="0">
                <a:solidFill>
                  <a:schemeClr val="bg1"/>
                </a:solidFill>
              </a:rPr>
              <a:t>1) Jus ad Bellum </a:t>
            </a:r>
            <a:r>
              <a:rPr lang="en-CA" b="1" u="sng" dirty="0" smtClean="0">
                <a:solidFill>
                  <a:schemeClr val="bg1"/>
                </a:solidFill>
              </a:rPr>
              <a:t>Rules</a:t>
            </a:r>
            <a:endParaRPr lang="en-CA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16" y="1916832"/>
            <a:ext cx="836327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● </a:t>
            </a:r>
            <a:r>
              <a:rPr lang="en-CA" dirty="0"/>
              <a:t>Just Cause</a:t>
            </a:r>
            <a:endParaRPr lang="en-CA" dirty="0" smtClean="0">
              <a:effectLst/>
            </a:endParaRPr>
          </a:p>
          <a:p>
            <a:pPr marL="0" indent="0">
              <a:buNone/>
            </a:pPr>
            <a:r>
              <a:rPr lang="en-CA" dirty="0"/>
              <a:t>● Right Intention</a:t>
            </a:r>
            <a:endParaRPr lang="en-CA" dirty="0" smtClean="0">
              <a:effectLst/>
            </a:endParaRPr>
          </a:p>
          <a:p>
            <a:pPr marL="0" indent="0">
              <a:buNone/>
            </a:pPr>
            <a:r>
              <a:rPr lang="en-CA" dirty="0"/>
              <a:t>● Public Declaration of War by a Proper Authority</a:t>
            </a:r>
            <a:endParaRPr lang="en-CA" dirty="0" smtClean="0">
              <a:effectLst/>
            </a:endParaRPr>
          </a:p>
          <a:p>
            <a:pPr marL="0" indent="0">
              <a:buNone/>
            </a:pPr>
            <a:r>
              <a:rPr lang="en-CA" dirty="0"/>
              <a:t>● Proportionality</a:t>
            </a:r>
            <a:endParaRPr lang="en-CA" dirty="0" smtClean="0">
              <a:effectLst/>
            </a:endParaRPr>
          </a:p>
          <a:p>
            <a:pPr marL="0" indent="0">
              <a:buNone/>
            </a:pPr>
            <a:r>
              <a:rPr lang="en-CA" dirty="0"/>
              <a:t>● Probability of Success</a:t>
            </a:r>
            <a:endParaRPr lang="en-CA" dirty="0" smtClean="0">
              <a:effectLst/>
            </a:endParaRPr>
          </a:p>
          <a:p>
            <a:pPr marL="0" indent="0">
              <a:buNone/>
            </a:pPr>
            <a:r>
              <a:rPr lang="en-CA" dirty="0"/>
              <a:t>● Last Resort</a:t>
            </a:r>
            <a:endParaRPr lang="en-CA" dirty="0" smtClean="0">
              <a:effectLst/>
            </a:endParaRPr>
          </a:p>
          <a:p>
            <a:pPr marL="0" indent="0">
              <a:buNone/>
            </a:pPr>
            <a:endParaRPr lang="en-CA" sz="1800" i="1" dirty="0" smtClean="0"/>
          </a:p>
          <a:p>
            <a:pPr marL="0" indent="0">
              <a:buNone/>
            </a:pPr>
            <a:r>
              <a:rPr lang="en-CA" sz="1800" i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lang="en-CA" sz="1800" b="1" i="1" u="sng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N.B.</a:t>
            </a:r>
            <a:r>
              <a:rPr lang="en-CA" sz="1800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how the first 3 rules are expressive of </a:t>
            </a:r>
            <a:r>
              <a:rPr lang="en-CA" sz="1800" b="1" i="1" u="sng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first principles</a:t>
            </a:r>
            <a:r>
              <a:rPr lang="en-CA" sz="1800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—notably, respect for rights—and are concerned with correct and fair process, whereas the last 3 are expressive of concern for </a:t>
            </a:r>
            <a:r>
              <a:rPr lang="en-CA" sz="1800" b="1" i="1" u="sng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consequences</a:t>
            </a:r>
            <a:r>
              <a:rPr lang="en-CA" sz="1800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and are concerned with ensuring certain results are achieved</a:t>
            </a:r>
            <a:r>
              <a:rPr lang="en-CA" sz="1800" i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).</a:t>
            </a:r>
            <a:endParaRPr lang="en-CA" sz="1800" dirty="0" smtClean="0"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836712"/>
            <a:ext cx="8229600" cy="648072"/>
          </a:xfrm>
          <a:prstGeom prst="rect">
            <a:avLst/>
          </a:prstGeom>
        </p:spPr>
        <p:txBody>
          <a:bodyPr vert="horz" anchor="ctr">
            <a:normAutofit fontScale="67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z="3100" dirty="0" smtClean="0">
                <a:solidFill>
                  <a:schemeClr val="bg1"/>
                </a:solidFill>
              </a:rPr>
              <a:t>(Classical, Inter-state, Responding to Prior Aggression)</a:t>
            </a:r>
            <a:endParaRPr lang="en-CA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4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3600" u="sng" dirty="0">
                <a:solidFill>
                  <a:schemeClr val="bg1"/>
                </a:solidFill>
                <a:effectLst/>
              </a:rPr>
              <a:t>Just </a:t>
            </a:r>
            <a:r>
              <a:rPr lang="en-CA" sz="3600" u="sng" dirty="0" smtClean="0">
                <a:solidFill>
                  <a:schemeClr val="bg1"/>
                </a:solidFill>
                <a:effectLst/>
              </a:rPr>
              <a:t>Cause:</a:t>
            </a:r>
            <a:r>
              <a:rPr lang="en-CA" dirty="0">
                <a:solidFill>
                  <a:schemeClr val="bg1"/>
                </a:solidFill>
                <a:effectLst/>
              </a:rPr>
              <a:t/>
            </a:r>
            <a:br>
              <a:rPr lang="en-CA" dirty="0">
                <a:solidFill>
                  <a:schemeClr val="bg1"/>
                </a:solidFill>
                <a:effectLst/>
              </a:rPr>
            </a:br>
            <a:r>
              <a:rPr lang="en-CA" sz="2200" dirty="0">
                <a:solidFill>
                  <a:schemeClr val="bg1"/>
                </a:solidFill>
                <a:effectLst/>
              </a:rPr>
              <a:t>(the most important rule, from which everything else flows</a:t>
            </a:r>
            <a:r>
              <a:rPr lang="en-CA" sz="2200" dirty="0" smtClean="0">
                <a:solidFill>
                  <a:schemeClr val="bg1"/>
                </a:solidFill>
                <a:effectLst/>
              </a:rPr>
              <a:t>)</a:t>
            </a:r>
            <a:endParaRPr lang="en-CA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058256"/>
              </p:ext>
            </p:extLst>
          </p:nvPr>
        </p:nvGraphicFramePr>
        <p:xfrm>
          <a:off x="488232" y="1988840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2704"/>
            <a:ext cx="8229600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i="1" u="sng" dirty="0" smtClean="0">
                <a:solidFill>
                  <a:schemeClr val="bg1"/>
                </a:solidFill>
              </a:rPr>
              <a:t>1) Jus ad Bellum </a:t>
            </a:r>
            <a:r>
              <a:rPr lang="en-CA" u="sng" dirty="0" smtClean="0">
                <a:solidFill>
                  <a:schemeClr val="bg1"/>
                </a:solidFill>
              </a:rPr>
              <a:t>Rules</a:t>
            </a:r>
            <a:endParaRPr lang="en-CA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64" y="1412776"/>
            <a:ext cx="8640960" cy="5069200"/>
          </a:xfrm>
        </p:spPr>
        <p:txBody>
          <a:bodyPr>
            <a:normAutofit fontScale="92500" lnSpcReduction="20000"/>
          </a:bodyPr>
          <a:lstStyle/>
          <a:p>
            <a:pPr marL="137160" lvl="0" indent="0">
              <a:buNone/>
            </a:pPr>
            <a:r>
              <a:rPr lang="en-CA" b="1" u="sng" dirty="0" smtClean="0"/>
              <a:t>A) EXTERNAL </a:t>
            </a:r>
            <a:r>
              <a:rPr lang="en-CA" b="1" u="sng" dirty="0"/>
              <a:t>(</a:t>
            </a:r>
            <a:r>
              <a:rPr lang="en-CA" b="1" u="sng" dirty="0" err="1"/>
              <a:t>viz</a:t>
            </a:r>
            <a:r>
              <a:rPr lang="en-CA" b="1" u="sng" dirty="0"/>
              <a:t>-a-</a:t>
            </a:r>
            <a:r>
              <a:rPr lang="en-CA" b="1" u="sng" dirty="0" err="1"/>
              <a:t>viz</a:t>
            </a:r>
            <a:r>
              <a:rPr lang="en-CA" b="1" u="sng" dirty="0"/>
              <a:t> The Enemy)</a:t>
            </a:r>
            <a:endParaRPr lang="en-CA" dirty="0"/>
          </a:p>
          <a:p>
            <a:pPr marL="137160" indent="0">
              <a:buNone/>
            </a:pPr>
            <a:endParaRPr lang="en-CA" dirty="0" smtClean="0"/>
          </a:p>
          <a:p>
            <a:pPr marL="137160" indent="0">
              <a:buNone/>
            </a:pPr>
            <a:r>
              <a:rPr lang="en-CA" dirty="0" smtClean="0"/>
              <a:t>● </a:t>
            </a:r>
            <a:r>
              <a:rPr lang="en-CA" dirty="0"/>
              <a:t>Discrimination/ Non-Combatant Immunity</a:t>
            </a:r>
          </a:p>
          <a:p>
            <a:pPr marL="137160" indent="0">
              <a:buNone/>
            </a:pPr>
            <a:r>
              <a:rPr lang="en-CA" dirty="0"/>
              <a:t>● Benevolent Quarantine for </a:t>
            </a:r>
            <a:r>
              <a:rPr lang="en-CA" dirty="0" smtClean="0"/>
              <a:t>Prisoners-of-War (POWs</a:t>
            </a:r>
            <a:r>
              <a:rPr lang="en-CA" dirty="0"/>
              <a:t>)</a:t>
            </a:r>
          </a:p>
          <a:p>
            <a:pPr marL="137160" indent="0">
              <a:buNone/>
            </a:pPr>
            <a:r>
              <a:rPr lang="en-CA" dirty="0"/>
              <a:t>● Follow the Doctrine of Double Effect (DDE)</a:t>
            </a:r>
          </a:p>
          <a:p>
            <a:pPr marL="137160" indent="0">
              <a:buNone/>
            </a:pPr>
            <a:r>
              <a:rPr lang="en-CA" dirty="0"/>
              <a:t>● Proportionality</a:t>
            </a:r>
          </a:p>
          <a:p>
            <a:pPr marL="137160" indent="0">
              <a:buNone/>
            </a:pPr>
            <a:r>
              <a:rPr lang="en-CA" dirty="0"/>
              <a:t>● No Illegal Weapons (esp. Weapons of </a:t>
            </a:r>
            <a:r>
              <a:rPr lang="en-CA" dirty="0" smtClean="0"/>
              <a:t>Mass Destruction </a:t>
            </a:r>
            <a:r>
              <a:rPr lang="en-CA" dirty="0"/>
              <a:t>(WMD))</a:t>
            </a:r>
          </a:p>
          <a:p>
            <a:pPr marL="137160" indent="0">
              <a:buNone/>
            </a:pPr>
            <a:r>
              <a:rPr lang="en-CA" dirty="0"/>
              <a:t>● No Means “</a:t>
            </a:r>
            <a:r>
              <a:rPr lang="en-CA" i="1" dirty="0"/>
              <a:t>Mala in Se</a:t>
            </a:r>
            <a:r>
              <a:rPr lang="en-CA" dirty="0"/>
              <a:t>”</a:t>
            </a:r>
          </a:p>
          <a:p>
            <a:pPr marL="137160" indent="0">
              <a:buNone/>
            </a:pPr>
            <a:r>
              <a:rPr lang="en-CA" dirty="0"/>
              <a:t>● No Reprisals</a:t>
            </a:r>
          </a:p>
          <a:p>
            <a:pPr marL="137160" indent="0">
              <a:buNone/>
            </a:pPr>
            <a:r>
              <a:rPr lang="en-CA" dirty="0"/>
              <a:t>● Follow Just War Values re: Emerging Military Technologies (EMTs), like drones or cyber-war</a:t>
            </a:r>
          </a:p>
          <a:p>
            <a:endParaRPr lang="en-C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704"/>
            <a:ext cx="8229600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i="1" u="sng" dirty="0" smtClean="0">
                <a:solidFill>
                  <a:schemeClr val="bg1"/>
                </a:solidFill>
              </a:rPr>
              <a:t>2) Jus in Bello </a:t>
            </a:r>
            <a:r>
              <a:rPr lang="en-CA" u="sng" dirty="0" smtClean="0">
                <a:solidFill>
                  <a:schemeClr val="bg1"/>
                </a:solidFill>
              </a:rPr>
              <a:t>Rules</a:t>
            </a:r>
            <a:endParaRPr lang="en-CA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64" y="2098505"/>
            <a:ext cx="8640960" cy="4282823"/>
          </a:xfrm>
        </p:spPr>
        <p:txBody>
          <a:bodyPr>
            <a:normAutofit/>
          </a:bodyPr>
          <a:lstStyle/>
          <a:p>
            <a:pPr marL="137160" lvl="0" indent="0">
              <a:buNone/>
            </a:pPr>
            <a:r>
              <a:rPr lang="en-CA" sz="2600" b="1" u="sng" dirty="0"/>
              <a:t>B</a:t>
            </a:r>
            <a:r>
              <a:rPr lang="en-CA" sz="2600" b="1" u="sng" dirty="0" smtClean="0"/>
              <a:t>) </a:t>
            </a:r>
            <a:r>
              <a:rPr lang="en-CA" sz="2600" b="1" u="sng" dirty="0"/>
              <a:t>INTERNAL (</a:t>
            </a:r>
            <a:r>
              <a:rPr lang="en-CA" sz="2600" b="1" u="sng" dirty="0" err="1"/>
              <a:t>viz</a:t>
            </a:r>
            <a:r>
              <a:rPr lang="en-CA" sz="2600" b="1" u="sng" dirty="0"/>
              <a:t>-a-</a:t>
            </a:r>
            <a:r>
              <a:rPr lang="en-CA" sz="2600" b="1" u="sng" dirty="0" err="1"/>
              <a:t>viz</a:t>
            </a:r>
            <a:r>
              <a:rPr lang="en-CA" sz="2600" b="1" u="sng" dirty="0"/>
              <a:t> One’s Own Citizens)</a:t>
            </a:r>
            <a:endParaRPr lang="en-CA" sz="2600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CA" dirty="0"/>
              <a:t>● </a:t>
            </a:r>
            <a:r>
              <a:rPr lang="en-CA" dirty="0" smtClean="0"/>
              <a:t>Adhere to the External </a:t>
            </a:r>
            <a:r>
              <a:rPr lang="en-CA" dirty="0"/>
              <a:t>R</a:t>
            </a:r>
            <a:r>
              <a:rPr lang="en-CA" dirty="0" smtClean="0"/>
              <a:t>ules</a:t>
            </a:r>
            <a:endParaRPr lang="en-CA" dirty="0"/>
          </a:p>
          <a:p>
            <a:pPr marL="137160" indent="0">
              <a:buNone/>
            </a:pPr>
            <a:endParaRPr lang="en-CA" dirty="0" smtClean="0"/>
          </a:p>
          <a:p>
            <a:pPr marL="137160" indent="0">
              <a:buNone/>
            </a:pPr>
            <a:r>
              <a:rPr lang="en-CA" dirty="0" smtClean="0"/>
              <a:t>● Respect the Human Rights Claims of One’s Own Soldiers, and Civilians, as Best One Can Amidst War</a:t>
            </a:r>
            <a:endParaRPr lang="en-C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704"/>
            <a:ext cx="8229600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i="1" u="sng" dirty="0" smtClean="0">
                <a:solidFill>
                  <a:schemeClr val="bg1"/>
                </a:solidFill>
              </a:rPr>
              <a:t>2) Jus in Bello</a:t>
            </a:r>
            <a:r>
              <a:rPr lang="en-CA" u="sng" dirty="0" smtClean="0">
                <a:solidFill>
                  <a:schemeClr val="bg1"/>
                </a:solidFill>
              </a:rPr>
              <a:t> Rules</a:t>
            </a:r>
            <a:endParaRPr lang="en-CA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64" y="2098505"/>
            <a:ext cx="8640960" cy="428282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CA" b="1" i="1" dirty="0"/>
              <a:t>(</a:t>
            </a:r>
            <a:r>
              <a:rPr lang="en-CA" b="1" i="1" u="sng" dirty="0"/>
              <a:t>N.B.</a:t>
            </a:r>
            <a:r>
              <a:rPr lang="en-CA" b="1" i="1" dirty="0"/>
              <a:t>: A “Supreme Emergency” is an extremely rare and tragic threat of (near-) genocide and utter destruction, wherein the violation of these rules might be excused (though never justified). A Supreme Emergency cries out for international AHI, so that no violations would be required.)</a:t>
            </a:r>
            <a:endParaRPr lang="en-CA" b="1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704"/>
            <a:ext cx="8229600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i="1" u="sng" dirty="0" smtClean="0">
                <a:solidFill>
                  <a:schemeClr val="bg1"/>
                </a:solidFill>
              </a:rPr>
              <a:t>2) Jus in Bello</a:t>
            </a:r>
            <a:r>
              <a:rPr lang="en-CA" u="sng" dirty="0" smtClean="0">
                <a:solidFill>
                  <a:schemeClr val="bg1"/>
                </a:solidFill>
              </a:rPr>
              <a:t> Rules</a:t>
            </a:r>
            <a:endParaRPr lang="en-CA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2704"/>
            <a:ext cx="8229600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i="1" u="sng" dirty="0" smtClean="0">
                <a:solidFill>
                  <a:schemeClr val="bg1"/>
                </a:solidFill>
              </a:rPr>
              <a:t>3) </a:t>
            </a:r>
            <a:r>
              <a:rPr lang="en-CA" i="1" u="sng" dirty="0">
                <a:solidFill>
                  <a:schemeClr val="bg1"/>
                </a:solidFill>
              </a:rPr>
              <a:t>Jus Post </a:t>
            </a:r>
            <a:r>
              <a:rPr lang="en-CA" i="1" u="sng" dirty="0" smtClean="0">
                <a:solidFill>
                  <a:schemeClr val="bg1"/>
                </a:solidFill>
              </a:rPr>
              <a:t>Bellum </a:t>
            </a:r>
            <a:r>
              <a:rPr lang="en-CA" u="sng" dirty="0" smtClean="0">
                <a:solidFill>
                  <a:schemeClr val="bg1"/>
                </a:solidFill>
              </a:rPr>
              <a:t>Rules</a:t>
            </a:r>
            <a:r>
              <a:rPr lang="en-CA" i="1" u="sng" dirty="0" smtClean="0">
                <a:solidFill>
                  <a:schemeClr val="bg1"/>
                </a:solidFill>
              </a:rPr>
              <a:t> </a:t>
            </a:r>
            <a:endParaRPr lang="en-CA" sz="3100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50366501"/>
              </p:ext>
            </p:extLst>
          </p:nvPr>
        </p:nvGraphicFramePr>
        <p:xfrm>
          <a:off x="2062162" y="3080370"/>
          <a:ext cx="5019675" cy="285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Up Arrow 9"/>
          <p:cNvSpPr>
            <a:spLocks/>
          </p:cNvSpPr>
          <p:nvPr/>
        </p:nvSpPr>
        <p:spPr>
          <a:xfrm>
            <a:off x="4396606" y="5517232"/>
            <a:ext cx="371475" cy="609600"/>
          </a:xfrm>
          <a:prstGeom prst="up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7543" y="6021288"/>
            <a:ext cx="8229600" cy="72008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z="2400" dirty="0" smtClean="0">
                <a:solidFill>
                  <a:schemeClr val="bg1"/>
                </a:solidFill>
              </a:rPr>
              <a:t>The Overlapping Consensus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2788" y="1268760"/>
            <a:ext cx="78843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/>
              <a:t>Substantially (and sadly) un-regulated by international law, we can only speak of different theories of post-war justice. There are 2 major rival theories in this regard—Retribution and Rehabilitation—though they do share some common ground:</a:t>
            </a:r>
            <a:endParaRPr lang="en-CA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07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2704"/>
            <a:ext cx="8229600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i="1" u="sng" dirty="0" smtClean="0">
                <a:solidFill>
                  <a:schemeClr val="bg1"/>
                </a:solidFill>
              </a:rPr>
              <a:t>3) </a:t>
            </a:r>
            <a:r>
              <a:rPr lang="en-CA" i="1" u="sng" dirty="0">
                <a:solidFill>
                  <a:schemeClr val="bg1"/>
                </a:solidFill>
              </a:rPr>
              <a:t>Jus Post </a:t>
            </a:r>
            <a:r>
              <a:rPr lang="en-CA" i="1" u="sng" dirty="0" smtClean="0">
                <a:solidFill>
                  <a:schemeClr val="bg1"/>
                </a:solidFill>
              </a:rPr>
              <a:t>Bellum </a:t>
            </a:r>
            <a:r>
              <a:rPr lang="en-CA" u="sng" dirty="0" smtClean="0">
                <a:solidFill>
                  <a:schemeClr val="bg1"/>
                </a:solidFill>
              </a:rPr>
              <a:t>Rules</a:t>
            </a:r>
            <a:r>
              <a:rPr lang="en-CA" i="1" u="sng" dirty="0" smtClean="0">
                <a:solidFill>
                  <a:schemeClr val="bg1"/>
                </a:solidFill>
              </a:rPr>
              <a:t> </a:t>
            </a:r>
            <a:endParaRPr lang="en-CA" sz="31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864" y="1412776"/>
            <a:ext cx="8640960" cy="5069200"/>
          </a:xfrm>
        </p:spPr>
        <p:txBody>
          <a:bodyPr>
            <a:normAutofit fontScale="92500" lnSpcReduction="10000"/>
          </a:bodyPr>
          <a:lstStyle/>
          <a:p>
            <a:pPr marL="137160" lvl="0" indent="0">
              <a:buNone/>
            </a:pPr>
            <a:r>
              <a:rPr lang="en-CA" b="1" u="sng" dirty="0" smtClean="0"/>
              <a:t>A) </a:t>
            </a:r>
            <a:r>
              <a:rPr lang="en-CA" b="1" u="sng" dirty="0"/>
              <a:t>Overlapping Consensus: The Thin Theory</a:t>
            </a:r>
            <a:endParaRPr lang="en-CA" dirty="0"/>
          </a:p>
          <a:p>
            <a:pPr marL="137160" indent="0">
              <a:buNone/>
            </a:pPr>
            <a:r>
              <a:rPr lang="en-CA" dirty="0"/>
              <a:t>● </a:t>
            </a:r>
            <a:r>
              <a:rPr lang="en-CA" u="sng" dirty="0"/>
              <a:t>GOAL</a:t>
            </a:r>
            <a:r>
              <a:rPr lang="en-CA" dirty="0"/>
              <a:t>: vindicating the rights whose violation triggered the war, forcing the defeated Aggressor to accept a proportionate policy on surrender which includes:</a:t>
            </a:r>
          </a:p>
          <a:p>
            <a:pPr marL="137160" indent="0">
              <a:buNone/>
            </a:pPr>
            <a:r>
              <a:rPr lang="en-CA" dirty="0"/>
              <a:t>● Public Terms of Settlement</a:t>
            </a:r>
          </a:p>
          <a:p>
            <a:pPr marL="137160" indent="0">
              <a:buNone/>
            </a:pPr>
            <a:r>
              <a:rPr lang="en-CA" dirty="0"/>
              <a:t>● Mutual Exchange of POWs</a:t>
            </a:r>
          </a:p>
          <a:p>
            <a:pPr marL="137160" indent="0">
              <a:buNone/>
            </a:pPr>
            <a:r>
              <a:rPr lang="en-CA" dirty="0"/>
              <a:t>● Aggressor to Apologize</a:t>
            </a:r>
          </a:p>
          <a:p>
            <a:pPr marL="137160" indent="0">
              <a:buNone/>
            </a:pPr>
            <a:r>
              <a:rPr lang="en-CA" dirty="0"/>
              <a:t>● Aggressor to Give Up Unjust Gains</a:t>
            </a:r>
          </a:p>
          <a:p>
            <a:pPr marL="137160" indent="0">
              <a:buNone/>
            </a:pPr>
            <a:r>
              <a:rPr lang="en-CA" dirty="0"/>
              <a:t>● Aggressor to Demilitarize</a:t>
            </a:r>
          </a:p>
          <a:p>
            <a:pPr marL="137160" indent="0">
              <a:buNone/>
            </a:pPr>
            <a:r>
              <a:rPr lang="en-CA" dirty="0"/>
              <a:t>● War Crimes Trials (</a:t>
            </a:r>
            <a:r>
              <a:rPr lang="en-CA" i="1" dirty="0"/>
              <a:t>Jus ad Bellum</a:t>
            </a:r>
            <a:r>
              <a:rPr lang="en-CA" dirty="0"/>
              <a:t> trials for Aggressor; </a:t>
            </a:r>
            <a:r>
              <a:rPr lang="en-CA" i="1" dirty="0"/>
              <a:t>Jus in Bello</a:t>
            </a:r>
            <a:r>
              <a:rPr lang="en-CA" dirty="0"/>
              <a:t> trials for all sides)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1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701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The Morality of War 2nd Edition  Brian Orend</vt:lpstr>
      <vt:lpstr>Just War Theory: 3 Phases</vt:lpstr>
      <vt:lpstr>1) Jus ad Bellum Rules</vt:lpstr>
      <vt:lpstr>Just Cause: (the most important rule, from which everything else flows)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Latta</dc:creator>
  <cp:lastModifiedBy>Stephen Latta</cp:lastModifiedBy>
  <cp:revision>10</cp:revision>
  <dcterms:created xsi:type="dcterms:W3CDTF">2013-06-12T19:50:02Z</dcterms:created>
  <dcterms:modified xsi:type="dcterms:W3CDTF">2013-07-31T20:59:32Z</dcterms:modified>
</cp:coreProperties>
</file>