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360" r:id="rId3"/>
    <p:sldId id="387" r:id="rId4"/>
    <p:sldId id="388" r:id="rId5"/>
    <p:sldId id="377" r:id="rId6"/>
    <p:sldId id="379" r:id="rId7"/>
    <p:sldId id="389" r:id="rId8"/>
    <p:sldId id="378" r:id="rId9"/>
    <p:sldId id="390" r:id="rId10"/>
    <p:sldId id="391" r:id="rId11"/>
    <p:sldId id="39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B8C3"/>
    <a:srgbClr val="8497B0"/>
    <a:srgbClr val="7F8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17" autoAdjust="0"/>
    <p:restoredTop sz="81585" autoAdjust="0"/>
  </p:normalViewPr>
  <p:slideViewPr>
    <p:cSldViewPr snapToGrid="0">
      <p:cViewPr varScale="1">
        <p:scale>
          <a:sx n="61" d="100"/>
          <a:sy n="61" d="100"/>
        </p:scale>
        <p:origin x="14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46F7-C15B-4177-8BDA-C123DC8EE670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9416D-D281-4DCD-A591-3FB53E6B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1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CB57-0DC0-4F3D-B5E0-4611B6159150}" type="datetime1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2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FA31-97A3-4FDB-A926-3D2BD286895F}" type="datetime1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5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6935-C113-42A3-A8FA-A34735FB7EC0}" type="datetime1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721C5045-0955-4D99-8ABA-385A83F60230}" type="datetime1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00B2-2D64-469B-9371-AAA8EC98BD28}" type="datetime1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6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B7D0-2CCA-4ABA-8088-DC9D00286385}" type="datetime1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4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B81E-7C2D-4302-AFCB-499F6F0FFE46}" type="datetime1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0E2-F4EB-4344-876A-C8B99169C5D9}" type="datetime1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D812-1F03-42F2-B269-59A4698ED03E}" type="datetime1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9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8867-D1F4-4BA8-A286-3AD1FA486E81}" type="datetime1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5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A85D-E4B2-41AB-B739-589CBA88119A}" type="datetime1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7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76963"/>
            <a:ext cx="12192000" cy="681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529" y="0"/>
            <a:ext cx="12193057" cy="13839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93D2764-BAE4-4133-996C-522DE60415F6}" type="datetime1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6927" cy="6858000"/>
          </a:xfrm>
          <a:prstGeom prst="rect">
            <a:avLst/>
          </a:prstGeom>
        </p:spPr>
      </p:pic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5746926" y="0"/>
            <a:ext cx="6445073" cy="6858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6857999" y="552694"/>
            <a:ext cx="4836319" cy="520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PART IV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Ethical Issues in Business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Institutionalizing Ethics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Copyright © 2017 Peg Tittle - Broadview Press Inc.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Codes of Ethics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1407"/>
            <a:ext cx="10959624" cy="4164944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Why bother?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Reminder to be ethically involved, to </a:t>
            </a:r>
            <a:r>
              <a:rPr lang="en-US" i="1" dirty="0" smtClean="0">
                <a:sym typeface="Wingdings" panose="05000000000000000000" pitchFamily="2" charset="2"/>
              </a:rPr>
              <a:t>do</a:t>
            </a:r>
            <a:r>
              <a:rPr lang="en-US" dirty="0" smtClean="0">
                <a:sym typeface="Wingdings" panose="05000000000000000000" pitchFamily="2" charset="2"/>
              </a:rPr>
              <a:t> the right thing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Counteract pressures to </a:t>
            </a:r>
            <a:r>
              <a:rPr lang="en-US" i="1" dirty="0">
                <a:sym typeface="Wingdings" panose="05000000000000000000" pitchFamily="2" charset="2"/>
              </a:rPr>
              <a:t>not</a:t>
            </a:r>
            <a:r>
              <a:rPr lang="en-US" dirty="0" smtClean="0">
                <a:sym typeface="Wingdings" panose="05000000000000000000" pitchFamily="2" charset="2"/>
              </a:rPr>
              <a:t> do the right thing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With time, can transcend both the profit motive and the immediate corporate </a:t>
            </a:r>
            <a:r>
              <a:rPr lang="en-US" dirty="0" smtClean="0">
                <a:sym typeface="Wingdings" panose="05000000000000000000" pitchFamily="2" charset="2"/>
              </a:rPr>
              <a:t>environment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Audits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pPr lvl="1"/>
            <a:r>
              <a:rPr lang="en-US">
                <a:sym typeface="Wingdings" panose="05000000000000000000" pitchFamily="2" charset="2"/>
              </a:rPr>
              <a:t>Measures how well a company is doing with respect to ethical policies and practices</a:t>
            </a:r>
          </a:p>
          <a:p>
            <a:pPr lvl="1"/>
            <a:r>
              <a:rPr lang="en-US" smtClean="0">
                <a:sym typeface="Wingdings" panose="05000000000000000000" pitchFamily="2" charset="2"/>
              </a:rPr>
              <a:t>Poses </a:t>
            </a:r>
            <a:r>
              <a:rPr lang="en-US" dirty="0" smtClean="0">
                <a:sym typeface="Wingdings" panose="05000000000000000000" pitchFamily="2" charset="2"/>
              </a:rPr>
              <a:t>questions about: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Manufacturing processes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Personnel policies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Dealings with suppliers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Financial reporting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Sales techniques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Provides systemic and objective survey of the ethical condition of the organization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32841"/>
            <a:ext cx="10959624" cy="372351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Some companies formalize their </a:t>
            </a:r>
            <a:r>
              <a:rPr lang="en-US" dirty="0" smtClean="0">
                <a:sym typeface="Wingdings" panose="05000000000000000000" pitchFamily="2" charset="2"/>
              </a:rPr>
              <a:t>ethics, adding </a:t>
            </a:r>
            <a:r>
              <a:rPr lang="en-US" dirty="0" smtClean="0">
                <a:sym typeface="Wingdings" panose="05000000000000000000" pitchFamily="2" charset="2"/>
              </a:rPr>
              <a:t>organizational </a:t>
            </a:r>
            <a:r>
              <a:rPr lang="en-US" dirty="0" err="1" smtClean="0">
                <a:sym typeface="Wingdings" panose="05000000000000000000" pitchFamily="2" charset="2"/>
              </a:rPr>
              <a:t>behaviour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to individual ethical </a:t>
            </a:r>
            <a:r>
              <a:rPr lang="en-US" dirty="0" err="1" smtClean="0">
                <a:sym typeface="Wingdings" panose="05000000000000000000" pitchFamily="2" charset="2"/>
              </a:rPr>
              <a:t>behaviour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Offices / Officers / Committees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1163300" cy="484863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Companies can appoint ethics officer or </a:t>
            </a:r>
            <a:r>
              <a:rPr lang="en-US" dirty="0" smtClean="0">
                <a:sym typeface="Wingdings" panose="05000000000000000000" pitchFamily="2" charset="2"/>
              </a:rPr>
              <a:t>an ethics </a:t>
            </a:r>
            <a:r>
              <a:rPr lang="en-US" dirty="0" smtClean="0">
                <a:sym typeface="Wingdings" panose="05000000000000000000" pitchFamily="2" charset="2"/>
              </a:rPr>
              <a:t>committee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Responsible </a:t>
            </a:r>
            <a:r>
              <a:rPr lang="en-US" dirty="0" smtClean="0">
                <a:sym typeface="Wingdings" panose="05000000000000000000" pitchFamily="2" charset="2"/>
              </a:rPr>
              <a:t>for (say Ferrell &amp; </a:t>
            </a:r>
            <a:r>
              <a:rPr lang="en-US" dirty="0" err="1" smtClean="0">
                <a:sym typeface="Wingdings" panose="05000000000000000000" pitchFamily="2" charset="2"/>
              </a:rPr>
              <a:t>Fraedrich</a:t>
            </a:r>
            <a:r>
              <a:rPr lang="en-US" dirty="0" smtClean="0">
                <a:sym typeface="Wingdings" panose="05000000000000000000" pitchFamily="2" charset="2"/>
              </a:rPr>
              <a:t>):</a:t>
            </a:r>
            <a:endParaRPr lang="en-US" dirty="0" smtClean="0">
              <a:sym typeface="Wingdings" panose="05000000000000000000" pitchFamily="2" charset="2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Coordinating ethical compliance program with leadership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Developing, revising and disseminating a code of ethics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Developing effective communication of ethical standards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Establishing audit and control systems to determine effectiveness of program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Developing consistent means of enforcing codes an standards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Reviewing and modifying the ethics program to improve effectiveness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May act as support system for people trying to do the right thing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1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8522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Ethics Offices / Officers / Committees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1163300" cy="48486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Available for consultations to resolve ethical dilemmas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Consultation process: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Identify the ethical issue (question to be answered)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Identify the relevant facts, consulting all stakeholders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a) Identify the relevant moral principles and values</a:t>
            </a:r>
          </a:p>
          <a:p>
            <a:pPr marL="1371600" lvl="3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b) Rank them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a) List all the decision options</a:t>
            </a:r>
          </a:p>
          <a:p>
            <a:pPr marL="1371600" lvl="3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b) Identify the consequences of each option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Align the options with the values and principles – which are </a:t>
            </a:r>
            <a:r>
              <a:rPr lang="en-US" dirty="0" smtClean="0">
                <a:sym typeface="Wingdings" panose="05000000000000000000" pitchFamily="2" charset="2"/>
              </a:rPr>
              <a:t>upheld</a:t>
            </a:r>
            <a:r>
              <a:rPr lang="en-US" dirty="0" smtClean="0">
                <a:sym typeface="Wingdings" panose="05000000000000000000" pitchFamily="2" charset="2"/>
              </a:rPr>
              <a:t>, which are violated?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Decide on the “rightest” thing to do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Repeat the process for deciding the “rightest” way of moving forward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9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Consultants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Often perform same tasks as in-house officers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May b</a:t>
            </a:r>
            <a:r>
              <a:rPr lang="en-US" dirty="0" smtClean="0">
                <a:sym typeface="Wingdings" panose="05000000000000000000" pitchFamily="2" charset="2"/>
              </a:rPr>
              <a:t>elong </a:t>
            </a:r>
            <a:r>
              <a:rPr lang="en-US" dirty="0" smtClean="0">
                <a:sym typeface="Wingdings" panose="05000000000000000000" pitchFamily="2" charset="2"/>
              </a:rPr>
              <a:t>to </a:t>
            </a:r>
            <a:r>
              <a:rPr lang="en-US" dirty="0" smtClean="0">
                <a:sym typeface="Wingdings" panose="05000000000000000000" pitchFamily="2" charset="2"/>
              </a:rPr>
              <a:t>the “Ethics </a:t>
            </a:r>
            <a:r>
              <a:rPr lang="en-US" dirty="0" smtClean="0">
                <a:sym typeface="Wingdings" panose="05000000000000000000" pitchFamily="2" charset="2"/>
              </a:rPr>
              <a:t>Practitioners Association of </a:t>
            </a:r>
            <a:r>
              <a:rPr lang="en-US" dirty="0" smtClean="0">
                <a:sym typeface="Wingdings" panose="05000000000000000000" pitchFamily="2" charset="2"/>
              </a:rPr>
              <a:t>Canada”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May also provide additional services: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External ethical audits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Newsletter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Information for ethical investors and shoppers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Database of corporate social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1155680" cy="484863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Consists of some or all of: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Code of ethics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Ethical policies and procedures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Educational component  what and how ethical policies </a:t>
            </a:r>
            <a:r>
              <a:rPr lang="en-US" dirty="0" smtClean="0">
                <a:sym typeface="Wingdings" panose="05000000000000000000" pitchFamily="2" charset="2"/>
              </a:rPr>
              <a:t>are applied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Whistle-blowing system / “</a:t>
            </a:r>
            <a:r>
              <a:rPr lang="en-US" dirty="0">
                <a:sym typeface="Wingdings" panose="05000000000000000000" pitchFamily="2" charset="2"/>
              </a:rPr>
              <a:t>e</a:t>
            </a:r>
            <a:r>
              <a:rPr lang="en-US" dirty="0" smtClean="0">
                <a:sym typeface="Wingdings" panose="05000000000000000000" pitchFamily="2" charset="2"/>
              </a:rPr>
              <a:t>thics hotline”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Administer surveys to determine current levels of ethical awareness and practices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Ongoing assessment tools to monitor program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Programs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1155680" cy="484863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Two approaches: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Compliance strategy  prevent, detect and punish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Integrity strategy  to define and give life to an organization’s guiding values, to create an environment that supports ethical behavior and to instill shared accountability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Especially valuable when company conducts business in many locations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Increases consistency in decision making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Codes of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In order to be successful, code of ethics must be: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Developed with input from all levels of the company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Defensible by reasonable argument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Binding to people at all levels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Updating and enforcing </a:t>
            </a:r>
            <a:r>
              <a:rPr lang="en-US" dirty="0" smtClean="0">
                <a:sym typeface="Wingdings" panose="05000000000000000000" pitchFamily="2" charset="2"/>
              </a:rPr>
              <a:t>the code is important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Can be implicit vs. explicit: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Implicit  more appropriately called “corporate culture”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Explicit codes range from mission statements to extensive statements of policy and procedure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Codes of Ethics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Common criticisms: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Just for show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Too simplistic to be effective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 terms – typically values – </a:t>
            </a:r>
            <a:r>
              <a:rPr lang="en-US" dirty="0" smtClean="0">
                <a:sym typeface="Wingdings" panose="05000000000000000000" pitchFamily="2" charset="2"/>
              </a:rPr>
              <a:t>are not </a:t>
            </a:r>
            <a:r>
              <a:rPr lang="en-US" dirty="0" smtClean="0">
                <a:sym typeface="Wingdings" panose="05000000000000000000" pitchFamily="2" charset="2"/>
              </a:rPr>
              <a:t>defined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Suggests that work morality differs from “life” morality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Isn’t it enough to have the Canadian Criminal Code and all other legislation that </a:t>
            </a:r>
            <a:r>
              <a:rPr lang="en-US" dirty="0" smtClean="0">
                <a:sym typeface="Wingdings" panose="05000000000000000000" pitchFamily="2" charset="2"/>
              </a:rPr>
              <a:t>forms our </a:t>
            </a:r>
            <a:r>
              <a:rPr lang="en-US" dirty="0" smtClean="0">
                <a:sym typeface="Wingdings" panose="05000000000000000000" pitchFamily="2" charset="2"/>
              </a:rPr>
              <a:t>justice system?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11766</TotalTime>
  <Words>685</Words>
  <Application>Microsoft Office PowerPoint</Application>
  <PresentationFormat>Widescreen</PresentationFormat>
  <Paragraphs>101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</vt:lpstr>
      <vt:lpstr>Wingdings</vt:lpstr>
      <vt:lpstr>Office Theme</vt:lpstr>
      <vt:lpstr>PowerPoint Presentation</vt:lpstr>
      <vt:lpstr>Introduction</vt:lpstr>
      <vt:lpstr>Ethics Offices / Officers / Committees</vt:lpstr>
      <vt:lpstr>Ethics Offices / Officers / Committees Cont’d…</vt:lpstr>
      <vt:lpstr>Ethics Consultants</vt:lpstr>
      <vt:lpstr>Ethics Programs</vt:lpstr>
      <vt:lpstr>Ethics Programs Cont’d…</vt:lpstr>
      <vt:lpstr>Codes of Ethics</vt:lpstr>
      <vt:lpstr>Codes of Ethics Cont’d…</vt:lpstr>
      <vt:lpstr>Codes of Ethics Cont’d…</vt:lpstr>
      <vt:lpstr>Ethics Audits</vt:lpstr>
    </vt:vector>
  </TitlesOfParts>
  <Company>NAIT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Majeau</dc:creator>
  <cp:lastModifiedBy>Stephen Latta</cp:lastModifiedBy>
  <cp:revision>156</cp:revision>
  <dcterms:created xsi:type="dcterms:W3CDTF">2017-06-05T20:19:42Z</dcterms:created>
  <dcterms:modified xsi:type="dcterms:W3CDTF">2017-12-05T17:32:16Z</dcterms:modified>
</cp:coreProperties>
</file>