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360" r:id="rId3"/>
    <p:sldId id="367" r:id="rId4"/>
    <p:sldId id="368" r:id="rId5"/>
    <p:sldId id="369" r:id="rId6"/>
    <p:sldId id="370" r:id="rId7"/>
    <p:sldId id="371" r:id="rId8"/>
    <p:sldId id="3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8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8         The Medical Business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New challenges in the medical business:</a:t>
            </a:r>
          </a:p>
          <a:p>
            <a:pPr lvl="1"/>
            <a:r>
              <a:rPr lang="en-US" dirty="0" smtClean="0"/>
              <a:t>Current trends toward privatization</a:t>
            </a:r>
          </a:p>
          <a:p>
            <a:pPr lvl="1"/>
            <a:r>
              <a:rPr lang="en-US" dirty="0" smtClean="0"/>
              <a:t>Development of medical technologies</a:t>
            </a:r>
          </a:p>
          <a:p>
            <a:r>
              <a:rPr lang="en-US" dirty="0" smtClean="0"/>
              <a:t>Resource-allocation </a:t>
            </a:r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Due to population growth, ability to lengthen lives and immigration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chose who lives and who dies?</a:t>
            </a:r>
          </a:p>
          <a:p>
            <a:pPr lvl="1"/>
            <a:r>
              <a:rPr lang="en-US" dirty="0" smtClean="0"/>
              <a:t>Particularly critical during epidemics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 in Medical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Client confidentiality </a:t>
            </a:r>
            <a:r>
              <a:rPr lang="en-US" dirty="0" smtClean="0"/>
              <a:t>is increasingly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Whose rights take precedence?</a:t>
            </a:r>
          </a:p>
          <a:p>
            <a:r>
              <a:rPr lang="en-US" dirty="0" smtClean="0"/>
              <a:t>How to advertise medical services?</a:t>
            </a:r>
          </a:p>
          <a:p>
            <a:pPr lvl="1"/>
            <a:r>
              <a:rPr lang="en-US" dirty="0" smtClean="0"/>
              <a:t>Full disclosure of all side effects?</a:t>
            </a:r>
          </a:p>
          <a:p>
            <a:pPr lvl="1"/>
            <a:r>
              <a:rPr lang="en-US" dirty="0" smtClean="0"/>
              <a:t>Free pharmaceutical samples for physicians?  All-expense paid trips to conferences?</a:t>
            </a:r>
          </a:p>
          <a:p>
            <a:pPr lvl="2"/>
            <a:r>
              <a:rPr lang="en-US" dirty="0" smtClean="0"/>
              <a:t>Does “advertising behavior” put undue pressure on physicians to prescribe certain products?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6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Ethical Issues in Medical 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/>
              <a:t>What services will be provided?</a:t>
            </a:r>
          </a:p>
          <a:p>
            <a:pPr lvl="1"/>
            <a:r>
              <a:rPr lang="en-US" dirty="0"/>
              <a:t>Abortion, physician-assisted suicide, euthanasia?</a:t>
            </a:r>
          </a:p>
          <a:p>
            <a:pPr lvl="1"/>
            <a:r>
              <a:rPr lang="en-US" dirty="0"/>
              <a:t>In-vitro fertilization, surrogacy, sex selection?</a:t>
            </a:r>
          </a:p>
          <a:p>
            <a:pPr lvl="1"/>
            <a:r>
              <a:rPr lang="en-US" dirty="0"/>
              <a:t>Stem cell research, cloning, fetal tissue transplants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Genetic research and screening?</a:t>
            </a:r>
          </a:p>
          <a:p>
            <a:pPr lvl="1"/>
            <a:r>
              <a:rPr lang="en-US" dirty="0" smtClean="0"/>
              <a:t>Genetic modification?  Who owns genetic material?</a:t>
            </a:r>
          </a:p>
          <a:p>
            <a:pPr lvl="1"/>
            <a:r>
              <a:rPr lang="en-US" dirty="0" smtClean="0"/>
              <a:t>“Smart drugs” (e.g. Ritalin during exam week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6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Ethical Issues in Medical 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2711"/>
            <a:ext cx="10959624" cy="4848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products be patented?</a:t>
            </a:r>
            <a:endParaRPr lang="en-US" dirty="0"/>
          </a:p>
          <a:p>
            <a:pPr lvl="1"/>
            <a:r>
              <a:rPr lang="en-US" dirty="0" smtClean="0"/>
              <a:t>What is your motivation for patenting?  </a:t>
            </a:r>
            <a:endParaRPr lang="en-US" dirty="0"/>
          </a:p>
          <a:p>
            <a:pPr lvl="1"/>
            <a:r>
              <a:rPr lang="en-US" dirty="0" smtClean="0"/>
              <a:t>Would you suppress an alternative remedy or cure so everyone buys yours?</a:t>
            </a:r>
          </a:p>
          <a:p>
            <a:pPr lvl="1"/>
            <a:r>
              <a:rPr lang="en-US" dirty="0" smtClean="0"/>
              <a:t>Can you patent your products?...are they really yours for the </a:t>
            </a:r>
            <a:r>
              <a:rPr lang="en-US" dirty="0" smtClean="0"/>
              <a:t>owning (even folk remedies, or products resulting from collective research)?</a:t>
            </a:r>
            <a:endParaRPr lang="en-US" dirty="0" smtClean="0"/>
          </a:p>
          <a:p>
            <a:pPr lvl="1"/>
            <a:r>
              <a:rPr lang="en-US" dirty="0" smtClean="0"/>
              <a:t>Can human genes be patented?</a:t>
            </a:r>
          </a:p>
          <a:p>
            <a:pPr lvl="1"/>
            <a:r>
              <a:rPr lang="en-US" dirty="0" smtClean="0"/>
              <a:t>Do patents promote or inhibit research?</a:t>
            </a:r>
          </a:p>
          <a:p>
            <a:pPr lvl="1"/>
            <a:r>
              <a:rPr lang="en-US" dirty="0" smtClean="0"/>
              <a:t>Do researchers have the moral </a:t>
            </a:r>
            <a:r>
              <a:rPr lang="en-US" i="1" dirty="0" smtClean="0"/>
              <a:t>obligation to share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Should you try to prevent generic versions of your drugs?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6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Ethical Issues in Medical 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2711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Should products be tested on animals?</a:t>
            </a:r>
          </a:p>
          <a:p>
            <a:pPr lvl="1"/>
            <a:r>
              <a:rPr lang="en-US" dirty="0" smtClean="0"/>
              <a:t>Does it matter whether your product is life-saving or just life-enhancing?  </a:t>
            </a:r>
          </a:p>
          <a:p>
            <a:pPr lvl="1"/>
            <a:r>
              <a:rPr lang="en-US" dirty="0" smtClean="0"/>
              <a:t>Does it matter w</a:t>
            </a:r>
            <a:r>
              <a:rPr lang="en-US" dirty="0" smtClean="0"/>
              <a:t>hether </a:t>
            </a:r>
            <a:r>
              <a:rPr lang="en-US" dirty="0" smtClean="0"/>
              <a:t>it benefits only humans or the animals used for testing as well?</a:t>
            </a:r>
          </a:p>
          <a:p>
            <a:pPr lvl="1"/>
            <a:r>
              <a:rPr lang="en-US" dirty="0" smtClean="0"/>
              <a:t>Does it matter what effect, what degree of harm, your testing has on the animal – discomfort, pain, death?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6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Ethical Issues in Medical 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2711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What level of safety is required for your products?</a:t>
            </a:r>
          </a:p>
          <a:p>
            <a:pPr lvl="1"/>
            <a:r>
              <a:rPr lang="en-US" dirty="0" smtClean="0"/>
              <a:t>Should </a:t>
            </a:r>
            <a:r>
              <a:rPr lang="en-US" dirty="0" smtClean="0"/>
              <a:t>people have the right to buy drugs or procedures that are not completely tested?</a:t>
            </a:r>
          </a:p>
          <a:p>
            <a:pPr lvl="1"/>
            <a:r>
              <a:rPr lang="en-US" dirty="0" smtClean="0"/>
              <a:t>What risk is acceptable?</a:t>
            </a:r>
          </a:p>
          <a:p>
            <a:r>
              <a:rPr lang="en-US" dirty="0" smtClean="0"/>
              <a:t>Workplace safety issues:</a:t>
            </a:r>
          </a:p>
          <a:p>
            <a:pPr lvl="1"/>
            <a:r>
              <a:rPr lang="en-US" dirty="0" smtClean="0"/>
              <a:t>Consider potential for contagion (e.g. Would you hire HIV-positive surgeon?)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6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Ethical Issues in Medical Business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2711"/>
            <a:ext cx="10959624" cy="4848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doctors be able to refuse demands for futile treatment?</a:t>
            </a:r>
          </a:p>
          <a:p>
            <a:r>
              <a:rPr lang="en-US" dirty="0" smtClean="0"/>
              <a:t>Is the patient considered a customer?</a:t>
            </a:r>
          </a:p>
          <a:p>
            <a:r>
              <a:rPr lang="en-US" dirty="0" smtClean="0"/>
              <a:t>Is it morally permissible to profit on life and death?  </a:t>
            </a:r>
          </a:p>
          <a:p>
            <a:pPr lvl="1"/>
            <a:r>
              <a:rPr lang="en-US" dirty="0" smtClean="0"/>
              <a:t>E.g. marking up blood in the midst of a natural disaster</a:t>
            </a:r>
          </a:p>
          <a:p>
            <a:r>
              <a:rPr lang="en-US" dirty="0" smtClean="0"/>
              <a:t>Do </a:t>
            </a:r>
            <a:r>
              <a:rPr lang="en-US" dirty="0"/>
              <a:t>you want to consult a doctor whose bottom line is profit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Economic </a:t>
            </a:r>
            <a:r>
              <a:rPr lang="en-US" dirty="0" smtClean="0"/>
              <a:t>medicalization” </a:t>
            </a:r>
            <a:r>
              <a:rPr lang="en-US" dirty="0" smtClean="0">
                <a:sym typeface="Wingdings" panose="05000000000000000000" pitchFamily="2" charset="2"/>
              </a:rPr>
              <a:t> turning non-medical problems into medial problems in order to profit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8725</TotalTime>
  <Words>549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Ethical Issues in Medical Business</vt:lpstr>
      <vt:lpstr>Ethical Issues in Medical Business Cont’d…</vt:lpstr>
      <vt:lpstr>Ethical Issues in Medical Business Cont’d…</vt:lpstr>
      <vt:lpstr>Ethical Issues in Medical Business Cont’d…</vt:lpstr>
      <vt:lpstr>Ethical Issues in Medical Business Cont’d…</vt:lpstr>
      <vt:lpstr>Ethical Issues in Medical Business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132</cp:revision>
  <dcterms:created xsi:type="dcterms:W3CDTF">2017-06-05T20:19:42Z</dcterms:created>
  <dcterms:modified xsi:type="dcterms:W3CDTF">2017-11-28T00:38:42Z</dcterms:modified>
</cp:coreProperties>
</file>