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360" r:id="rId3"/>
    <p:sldId id="361" r:id="rId4"/>
    <p:sldId id="362" r:id="rId5"/>
    <p:sldId id="363" r:id="rId6"/>
    <p:sldId id="364" r:id="rId7"/>
    <p:sldId id="3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552694"/>
            <a:ext cx="4836319" cy="582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Chapter 7      Profit &amp; Capitalism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Is pursuit of profit a given? </a:t>
            </a:r>
          </a:p>
          <a:p>
            <a:pPr lvl="1"/>
            <a:r>
              <a:rPr lang="en-US" dirty="0" smtClean="0"/>
              <a:t>Is the maximization of profit good, and the reason for being in business?</a:t>
            </a:r>
          </a:p>
          <a:p>
            <a:pPr lvl="1"/>
            <a:r>
              <a:rPr lang="en-US" dirty="0" smtClean="0"/>
              <a:t>Does pursuit of profit override morality?</a:t>
            </a:r>
          </a:p>
          <a:p>
            <a:pPr lvl="1"/>
            <a:r>
              <a:rPr lang="en-US" dirty="0" smtClean="0"/>
              <a:t>The pursuit of profit m</a:t>
            </a:r>
            <a:r>
              <a:rPr lang="en-US" dirty="0" smtClean="0"/>
              <a:t>ust </a:t>
            </a:r>
            <a:r>
              <a:rPr lang="en-US" dirty="0" smtClean="0"/>
              <a:t>be justified on ethical </a:t>
            </a:r>
            <a:r>
              <a:rPr lang="en-US" dirty="0" smtClean="0"/>
              <a:t>grounds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How </a:t>
            </a:r>
            <a:r>
              <a:rPr lang="en-US" dirty="0" smtClean="0">
                <a:sym typeface="Wingdings" panose="05000000000000000000" pitchFamily="2" charset="2"/>
              </a:rPr>
              <a:t>would </a:t>
            </a:r>
            <a:r>
              <a:rPr lang="en-US" dirty="0" smtClean="0">
                <a:sym typeface="Wingdings" panose="05000000000000000000" pitchFamily="2" charset="2"/>
              </a:rPr>
              <a:t>businesses </a:t>
            </a:r>
            <a:r>
              <a:rPr lang="en-US" dirty="0" smtClean="0">
                <a:sym typeface="Wingdings" panose="05000000000000000000" pitchFamily="2" charset="2"/>
              </a:rPr>
              <a:t>change if guided by </a:t>
            </a:r>
            <a:r>
              <a:rPr lang="en-US" i="1" dirty="0" smtClean="0">
                <a:sym typeface="Wingdings" panose="05000000000000000000" pitchFamily="2" charset="2"/>
              </a:rPr>
              <a:t>all </a:t>
            </a:r>
            <a:r>
              <a:rPr lang="en-US" dirty="0" smtClean="0">
                <a:sym typeface="Wingdings" panose="05000000000000000000" pitchFamily="2" charset="2"/>
              </a:rPr>
              <a:t>of the consequences of our actions (not just profit and loss)?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ethical justification for profit? </a:t>
            </a:r>
          </a:p>
          <a:p>
            <a:pPr lvl="1"/>
            <a:r>
              <a:rPr lang="en-US" dirty="0" smtClean="0"/>
              <a:t>One view is that the e</a:t>
            </a:r>
            <a:r>
              <a:rPr lang="en-US" dirty="0" smtClean="0"/>
              <a:t>xistence </a:t>
            </a:r>
            <a:r>
              <a:rPr lang="en-US" dirty="0" smtClean="0"/>
              <a:t>of profit (or loss) indicates miscalculation – either you charged more for your product or you paid less than you should have for supplies or </a:t>
            </a:r>
            <a:r>
              <a:rPr lang="en-US" dirty="0" err="1" smtClean="0"/>
              <a:t>labour</a:t>
            </a:r>
            <a:endParaRPr lang="en-US" dirty="0" smtClean="0"/>
          </a:p>
          <a:p>
            <a:pPr lvl="2"/>
            <a:r>
              <a:rPr lang="en-US" dirty="0" smtClean="0"/>
              <a:t>Ethical </a:t>
            </a:r>
            <a:r>
              <a:rPr lang="en-US" dirty="0" smtClean="0"/>
              <a:t>remedy </a:t>
            </a:r>
            <a:r>
              <a:rPr lang="en-US" dirty="0" smtClean="0"/>
              <a:t>may be to </a:t>
            </a:r>
            <a:r>
              <a:rPr lang="en-US" dirty="0" smtClean="0">
                <a:sym typeface="Wingdings" panose="05000000000000000000" pitchFamily="2" charset="2"/>
              </a:rPr>
              <a:t>just </a:t>
            </a:r>
            <a:r>
              <a:rPr lang="en-US" dirty="0" smtClean="0">
                <a:sym typeface="Wingdings" panose="05000000000000000000" pitchFamily="2" charset="2"/>
              </a:rPr>
              <a:t>charge / pay what you should have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Otherwise, your profit means you got back more that you put out = UNFAIR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What’s wrong with breaking even?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However, profit plays a motivating </a:t>
            </a:r>
            <a:r>
              <a:rPr lang="en-US" dirty="0" smtClean="0">
                <a:sym typeface="Wingdings" panose="05000000000000000000" pitchFamily="2" charset="2"/>
              </a:rPr>
              <a:t>role  without expectation of profit, little incentive for entrepreneurship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335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Should profit be used for upgrading and expansion?  </a:t>
            </a:r>
          </a:p>
          <a:p>
            <a:pPr lvl="1"/>
            <a:r>
              <a:rPr lang="en-US" dirty="0" smtClean="0"/>
              <a:t>Growth should be the means, not the end </a:t>
            </a:r>
          </a:p>
          <a:p>
            <a:pPr lvl="1"/>
            <a:r>
              <a:rPr lang="en-US" dirty="0" smtClean="0"/>
              <a:t>Sometimes growth, certainly </a:t>
            </a:r>
            <a:r>
              <a:rPr lang="en-US" i="1" dirty="0" smtClean="0"/>
              <a:t>unlimited </a:t>
            </a:r>
            <a:r>
              <a:rPr lang="en-US" dirty="0" smtClean="0"/>
              <a:t>growth, is bad</a:t>
            </a:r>
          </a:p>
          <a:p>
            <a:pPr lvl="1"/>
            <a:r>
              <a:rPr lang="en-US" dirty="0" smtClean="0"/>
              <a:t>If upgrading allows for better products and services, and expansion creates more good jobs, why not upgrade and expand?</a:t>
            </a:r>
          </a:p>
          <a:p>
            <a:r>
              <a:rPr lang="en-US" dirty="0" smtClean="0"/>
              <a:t>Should profits go to the shareholders?  </a:t>
            </a:r>
            <a:endParaRPr lang="en-US" dirty="0"/>
          </a:p>
          <a:p>
            <a:pPr lvl="1"/>
            <a:r>
              <a:rPr lang="en-US" dirty="0" smtClean="0"/>
              <a:t>What is the fair rate of return?</a:t>
            </a:r>
          </a:p>
          <a:p>
            <a:pPr lvl="1"/>
            <a:r>
              <a:rPr lang="en-US" dirty="0" smtClean="0"/>
              <a:t>What about all the other stakeholders (consumers, suppliers, local community, etc.)?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Profits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Should profits go to </a:t>
            </a:r>
            <a:r>
              <a:rPr lang="en-US" dirty="0"/>
              <a:t>employees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Co-ops use this model</a:t>
            </a:r>
          </a:p>
          <a:p>
            <a:r>
              <a:rPr lang="en-US" dirty="0" smtClean="0"/>
              <a:t>Should profits go to the owner/entrepreneur?</a:t>
            </a:r>
          </a:p>
          <a:p>
            <a:pPr lvl="1"/>
            <a:r>
              <a:rPr lang="en-US" dirty="0" smtClean="0"/>
              <a:t>One deserves payment for ones work</a:t>
            </a:r>
          </a:p>
          <a:p>
            <a:pPr lvl="1"/>
            <a:r>
              <a:rPr lang="en-US" dirty="0" smtClean="0"/>
              <a:t>But if the payment is potentially “extra” or “excessive”, this needs to be justified:</a:t>
            </a:r>
          </a:p>
          <a:p>
            <a:pPr lvl="2"/>
            <a:r>
              <a:rPr lang="en-US" dirty="0" smtClean="0"/>
              <a:t>Owners put in hard </a:t>
            </a:r>
            <a:r>
              <a:rPr lang="en-US" dirty="0" smtClean="0"/>
              <a:t>work and late </a:t>
            </a:r>
            <a:r>
              <a:rPr lang="en-US" dirty="0" smtClean="0"/>
              <a:t>hours </a:t>
            </a:r>
            <a:r>
              <a:rPr lang="en-US" dirty="0" smtClean="0">
                <a:sym typeface="Wingdings" panose="05000000000000000000" pitchFamily="2" charset="2"/>
              </a:rPr>
              <a:t> but employees work hard too</a:t>
            </a:r>
            <a:endParaRPr lang="en-US" dirty="0" smtClean="0"/>
          </a:p>
          <a:p>
            <a:pPr lvl="2"/>
            <a:r>
              <a:rPr lang="en-US" dirty="0" smtClean="0"/>
              <a:t>Risks taken by owner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but what about others who take even greater risks (miners, police officers, firefighters, etc.)?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Morality of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Enables the pursuit of maximum profit</a:t>
            </a:r>
          </a:p>
          <a:p>
            <a:r>
              <a:rPr lang="en-US" dirty="0" smtClean="0"/>
              <a:t>Is capitalism leading us to a dying planet?</a:t>
            </a:r>
          </a:p>
          <a:p>
            <a:pPr lvl="1"/>
            <a:r>
              <a:rPr lang="en-US" dirty="0" smtClean="0"/>
              <a:t>Do we need to regulate it more?  Deregulate it more?</a:t>
            </a:r>
          </a:p>
          <a:p>
            <a:pPr lvl="1"/>
            <a:r>
              <a:rPr lang="en-US" dirty="0" smtClean="0"/>
              <a:t>Soaring emissions are clearly a harm…so capitalism has done wrong – or is </a:t>
            </a:r>
            <a:r>
              <a:rPr lang="en-US" dirty="0" smtClean="0"/>
              <a:t>itself wrong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Other elements of capitalism (besides profit):</a:t>
            </a:r>
          </a:p>
          <a:p>
            <a:pPr lvl="1"/>
            <a:r>
              <a:rPr lang="en-US" dirty="0" smtClean="0"/>
              <a:t>Private ownership</a:t>
            </a:r>
          </a:p>
          <a:p>
            <a:pPr lvl="1"/>
            <a:r>
              <a:rPr lang="en-US" dirty="0" smtClean="0"/>
              <a:t>Competition – is it better than cooperation?</a:t>
            </a:r>
          </a:p>
          <a:p>
            <a:pPr lvl="1"/>
            <a:r>
              <a:rPr lang="en-US" dirty="0" smtClean="0"/>
              <a:t>Free market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Morality of Capitalism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Is there really such a thing as a </a:t>
            </a:r>
            <a:r>
              <a:rPr lang="en-US" i="1" dirty="0" smtClean="0"/>
              <a:t>free</a:t>
            </a:r>
            <a:r>
              <a:rPr lang="en-US" dirty="0" smtClean="0"/>
              <a:t> market?</a:t>
            </a:r>
          </a:p>
          <a:p>
            <a:pPr lvl="1"/>
            <a:r>
              <a:rPr lang="en-US" dirty="0" smtClean="0"/>
              <a:t>Governmental regulations, trade treaties attach strings to markets</a:t>
            </a:r>
          </a:p>
          <a:p>
            <a:pPr lvl="1"/>
            <a:r>
              <a:rPr lang="en-US" dirty="0" smtClean="0"/>
              <a:t>Is our current system really capitalist?</a:t>
            </a:r>
          </a:p>
          <a:p>
            <a:pPr lvl="1"/>
            <a:r>
              <a:rPr lang="en-US" dirty="0" smtClean="0"/>
              <a:t>Would a completely free market be good?</a:t>
            </a:r>
          </a:p>
          <a:p>
            <a:r>
              <a:rPr lang="en-US" dirty="0" smtClean="0"/>
              <a:t>Capitalism seems to enable very few to “make” and keep a great deal</a:t>
            </a:r>
          </a:p>
          <a:p>
            <a:r>
              <a:rPr lang="en-US" dirty="0" smtClean="0"/>
              <a:t>Capitalism is a</a:t>
            </a:r>
            <a:r>
              <a:rPr lang="en-US" dirty="0" smtClean="0"/>
              <a:t>ddicted </a:t>
            </a:r>
            <a:r>
              <a:rPr lang="en-US" dirty="0" smtClean="0"/>
              <a:t>to unlimited growth 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>
                <a:sym typeface="Wingdings" panose="05000000000000000000" pitchFamily="2" charset="2"/>
              </a:rPr>
              <a:t>unable to </a:t>
            </a:r>
            <a:r>
              <a:rPr lang="en-US" dirty="0" smtClean="0">
                <a:sym typeface="Wingdings" panose="05000000000000000000" pitchFamily="2" charset="2"/>
              </a:rPr>
              <a:t>process the finite nature of resources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8702</TotalTime>
  <Words>548</Words>
  <Application>Microsoft Office PowerPoint</Application>
  <PresentationFormat>Widescreen</PresentationFormat>
  <Paragraphs>63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Introduction</vt:lpstr>
      <vt:lpstr>Introduction</vt:lpstr>
      <vt:lpstr>Distribution of Profits</vt:lpstr>
      <vt:lpstr>Distribution of Profits Cont’d…</vt:lpstr>
      <vt:lpstr>Morality of Capitalism</vt:lpstr>
      <vt:lpstr>Morality of Capitalism Cont’d…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128</cp:revision>
  <dcterms:created xsi:type="dcterms:W3CDTF">2017-06-05T20:19:42Z</dcterms:created>
  <dcterms:modified xsi:type="dcterms:W3CDTF">2017-11-28T00:32:01Z</dcterms:modified>
</cp:coreProperties>
</file>