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8C3"/>
    <a:srgbClr val="8497B0"/>
    <a:srgbClr val="7F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7" autoAdjust="0"/>
    <p:restoredTop sz="81585" autoAdjust="0"/>
  </p:normalViewPr>
  <p:slideViewPr>
    <p:cSldViewPr snapToGrid="0">
      <p:cViewPr varScale="1">
        <p:scale>
          <a:sx n="61" d="100"/>
          <a:sy n="61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46F7-C15B-4177-8BDA-C123DC8EE670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416D-D281-4DCD-A591-3FB53E6B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CB57-0DC0-4F3D-B5E0-4611B615915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FA31-97A3-4FDB-A926-3D2BD286895F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935-C113-42A3-A8FA-A34735FB7EC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21C5045-0955-4D99-8ABA-385A83F60230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0B2-2D64-469B-9371-AAA8EC98BD28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B7D0-2CCA-4ABA-8088-DC9D00286385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B81E-7C2D-4302-AFCB-499F6F0FFE46}" type="datetime1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0E2-F4EB-4344-876A-C8B99169C5D9}" type="datetime1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D812-1F03-42F2-B269-59A4698ED03E}" type="datetime1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8867-D1F4-4BA8-A286-3AD1FA486E81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85D-E4B2-41AB-B739-589CBA88119A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3"/>
            <a:ext cx="12192000" cy="681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9" y="0"/>
            <a:ext cx="12193057" cy="1383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3D2764-BAE4-4133-996C-522DE60415F6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6927" cy="6858000"/>
          </a:xfrm>
          <a:prstGeom prst="rect">
            <a:avLst/>
          </a:prstGeom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746926" y="0"/>
            <a:ext cx="6445073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857999" y="552694"/>
            <a:ext cx="4836319" cy="582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PART III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Ethical Issues in Business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Chapter 6 International Business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Copyright © 2017 Peg Tittle - Broadview Press Inc.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z="1400" smtClean="0">
                <a:solidFill>
                  <a:schemeClr val="bg1"/>
                </a:solidFill>
              </a:rPr>
              <a:t>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Business Cont’d…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Free Trade Agreements (FTAs):</a:t>
            </a:r>
          </a:p>
          <a:p>
            <a:pPr lvl="1"/>
            <a:r>
              <a:rPr lang="en-US" dirty="0" smtClean="0"/>
              <a:t>Commendable features: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Voluntary participation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Reliable conditions of mutual market access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Non-discriminatory treatment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Impartial adjudication of disputes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Improvement of human welfare by reducing inefficiencies in trade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Ethical concerns: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Bullying, coercion, deception and manipulation that occurs during negotiation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Partners do not always have the time, resources or expertise to fully understand implications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Business Cont’d…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One a</a:t>
            </a:r>
            <a:r>
              <a:rPr lang="en-US" dirty="0" smtClean="0"/>
              <a:t>lternative to </a:t>
            </a:r>
            <a:r>
              <a:rPr lang="en-US" dirty="0" smtClean="0"/>
              <a:t>business-as-usual is “fair trade”:</a:t>
            </a:r>
          </a:p>
          <a:p>
            <a:pPr lvl="1"/>
            <a:r>
              <a:rPr lang="en-US" dirty="0" smtClean="0"/>
              <a:t>Standards </a:t>
            </a:r>
            <a:r>
              <a:rPr lang="en-US" dirty="0" smtClean="0"/>
              <a:t>define </a:t>
            </a:r>
            <a:r>
              <a:rPr lang="en-US" dirty="0" smtClean="0"/>
              <a:t>what products qualify as fair trade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Producers have to meet specified criteria to qualify for Fairtrade certification:</a:t>
            </a:r>
          </a:p>
          <a:p>
            <a:pPr lvl="2"/>
            <a:r>
              <a:rPr lang="en-US" dirty="0" err="1" smtClean="0">
                <a:sym typeface="Wingdings" panose="05000000000000000000" pitchFamily="2" charset="2"/>
              </a:rPr>
              <a:t>Labour</a:t>
            </a:r>
            <a:r>
              <a:rPr lang="en-US" dirty="0" smtClean="0">
                <a:sym typeface="Wingdings" panose="05000000000000000000" pitchFamily="2" charset="2"/>
              </a:rPr>
              <a:t> standards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Sustainable farming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Governance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Democratic participation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Another </a:t>
            </a:r>
            <a:r>
              <a:rPr lang="en-US" smtClean="0">
                <a:sym typeface="Wingdings" panose="05000000000000000000" pitchFamily="2" charset="2"/>
              </a:rPr>
              <a:t>approach is microfinancing </a:t>
            </a:r>
            <a:r>
              <a:rPr lang="en-US" dirty="0" smtClean="0">
                <a:sym typeface="Wingdings" panose="05000000000000000000" pitchFamily="2" charset="2"/>
              </a:rPr>
              <a:t> small amounts make big differences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/>
              <a:t>Many ethical issues in international business…nationalist and economic questions arise:</a:t>
            </a:r>
          </a:p>
          <a:p>
            <a:pPr lvl="1"/>
            <a:r>
              <a:rPr lang="en-US" dirty="0" smtClean="0"/>
              <a:t>Should </a:t>
            </a:r>
            <a:r>
              <a:rPr lang="en-US" dirty="0" smtClean="0"/>
              <a:t>you let your company be </a:t>
            </a:r>
            <a:r>
              <a:rPr lang="en-US" dirty="0" smtClean="0"/>
              <a:t>partially, or mostly, foreign-owned?</a:t>
            </a:r>
          </a:p>
          <a:p>
            <a:pPr lvl="1"/>
            <a:r>
              <a:rPr lang="en-US" dirty="0" smtClean="0"/>
              <a:t>Where should you acquire your materials? </a:t>
            </a:r>
          </a:p>
          <a:p>
            <a:pPr lvl="2"/>
            <a:r>
              <a:rPr lang="en-US" dirty="0" smtClean="0"/>
              <a:t>“Cross-border shopping”</a:t>
            </a:r>
          </a:p>
          <a:p>
            <a:pPr lvl="1"/>
            <a:r>
              <a:rPr lang="en-US" dirty="0" smtClean="0"/>
              <a:t>Should you outsource production?</a:t>
            </a:r>
          </a:p>
          <a:p>
            <a:pPr lvl="1"/>
            <a:r>
              <a:rPr lang="en-US" dirty="0" smtClean="0"/>
              <a:t>By-products of your production process </a:t>
            </a:r>
            <a:r>
              <a:rPr lang="en-US" dirty="0" smtClean="0">
                <a:sym typeface="Wingdings" panose="05000000000000000000" pitchFamily="2" charset="2"/>
              </a:rPr>
              <a:t> is it morally acceptable to ship garbage outside the country?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 smtClean="0"/>
              <a:t>your </a:t>
            </a:r>
            <a:r>
              <a:rPr lang="en-US" dirty="0" smtClean="0"/>
              <a:t>company </a:t>
            </a:r>
            <a:r>
              <a:rPr lang="en-US" i="1" dirty="0" smtClean="0"/>
              <a:t>does</a:t>
            </a:r>
            <a:r>
              <a:rPr lang="en-US" dirty="0" smtClean="0"/>
              <a:t> establish in other countries:</a:t>
            </a:r>
          </a:p>
          <a:p>
            <a:pPr lvl="1"/>
            <a:r>
              <a:rPr lang="en-US" dirty="0" smtClean="0"/>
              <a:t>Do you conduct business according to their ethical </a:t>
            </a:r>
            <a:r>
              <a:rPr lang="en-US" dirty="0" smtClean="0"/>
              <a:t>standards, </a:t>
            </a:r>
            <a:r>
              <a:rPr lang="en-US" dirty="0" smtClean="0"/>
              <a:t>or </a:t>
            </a:r>
            <a:r>
              <a:rPr lang="en-US" dirty="0" smtClean="0"/>
              <a:t>according your own </a:t>
            </a:r>
            <a:r>
              <a:rPr lang="en-US" dirty="0" smtClean="0"/>
              <a:t>domestic standards?</a:t>
            </a:r>
          </a:p>
          <a:p>
            <a:pPr lvl="1"/>
            <a:r>
              <a:rPr lang="en-US" dirty="0" smtClean="0"/>
              <a:t>Translating values and principles into action can be difficult</a:t>
            </a:r>
          </a:p>
          <a:p>
            <a:pPr lvl="2"/>
            <a:r>
              <a:rPr lang="en-US" dirty="0" smtClean="0"/>
              <a:t>E.g. Discrimination </a:t>
            </a:r>
            <a:r>
              <a:rPr lang="en-US" dirty="0" smtClean="0">
                <a:sym typeface="Wingdings" panose="05000000000000000000" pitchFamily="2" charset="2"/>
              </a:rPr>
              <a:t> what if other country believes it is immoral for women to work?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International context with setting wages  what is </a:t>
            </a:r>
            <a:r>
              <a:rPr lang="en-US" dirty="0" smtClean="0">
                <a:sym typeface="Wingdings" panose="05000000000000000000" pitchFamily="2" charset="2"/>
              </a:rPr>
              <a:t>the best </a:t>
            </a:r>
            <a:r>
              <a:rPr lang="en-US" dirty="0" smtClean="0">
                <a:sym typeface="Wingdings" panose="05000000000000000000" pitchFamily="2" charset="2"/>
              </a:rPr>
              <a:t>way to determine what to pay workers?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</a:t>
            </a:r>
            <a:r>
              <a:rPr lang="en-US" dirty="0" smtClean="0"/>
              <a:t>Business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/>
              <a:t>On </a:t>
            </a:r>
            <a:r>
              <a:rPr lang="en-US" dirty="0" smtClean="0"/>
              <a:t>the positive </a:t>
            </a:r>
            <a:r>
              <a:rPr lang="en-US" dirty="0" smtClean="0"/>
              <a:t>side, multinational companies can benefit host countries by:</a:t>
            </a:r>
          </a:p>
          <a:p>
            <a:pPr lvl="1"/>
            <a:r>
              <a:rPr lang="en-US" dirty="0" smtClean="0"/>
              <a:t>Providing jobs</a:t>
            </a:r>
          </a:p>
          <a:p>
            <a:pPr lvl="1"/>
            <a:r>
              <a:rPr lang="en-US" dirty="0" smtClean="0"/>
              <a:t>Capital 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Boosting local economy directly and indirectly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Business Cont’d…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Multinational companies can be detrimental to host countries by:</a:t>
            </a:r>
          </a:p>
          <a:p>
            <a:pPr lvl="1"/>
            <a:r>
              <a:rPr lang="en-US" dirty="0" smtClean="0"/>
              <a:t>Widening class divisions</a:t>
            </a:r>
          </a:p>
          <a:p>
            <a:pPr lvl="1"/>
            <a:r>
              <a:rPr lang="en-US" dirty="0" smtClean="0"/>
              <a:t>Encouraging urbanization</a:t>
            </a:r>
          </a:p>
          <a:p>
            <a:pPr lvl="1"/>
            <a:r>
              <a:rPr lang="en-US" dirty="0" smtClean="0"/>
              <a:t>Providing unnecessary / harmful consumer goods</a:t>
            </a:r>
          </a:p>
          <a:p>
            <a:pPr lvl="1"/>
            <a:r>
              <a:rPr lang="en-US" dirty="0" smtClean="0"/>
              <a:t>Changing the way – and quality – of life</a:t>
            </a:r>
          </a:p>
          <a:p>
            <a:pPr lvl="1"/>
            <a:r>
              <a:rPr lang="en-US" dirty="0" smtClean="0"/>
              <a:t>Supporting morally corrupt governments</a:t>
            </a:r>
          </a:p>
          <a:p>
            <a:pPr lvl="1"/>
            <a:r>
              <a:rPr lang="en-US" dirty="0" smtClean="0"/>
              <a:t>Pre-empting development of local business</a:t>
            </a:r>
          </a:p>
          <a:p>
            <a:pPr lvl="1"/>
            <a:r>
              <a:rPr lang="en-US" dirty="0" smtClean="0"/>
              <a:t>Local unemployment through use of capital-intensive technology</a:t>
            </a:r>
          </a:p>
          <a:p>
            <a:pPr lvl="1"/>
            <a:r>
              <a:rPr lang="en-US" dirty="0" smtClean="0"/>
              <a:t>Environmental destruction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Business Cont’d…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How to advertise in other countries?</a:t>
            </a:r>
          </a:p>
          <a:p>
            <a:pPr lvl="1"/>
            <a:r>
              <a:rPr lang="en-US" dirty="0" smtClean="0"/>
              <a:t>Will potential consumer understand the ad?</a:t>
            </a:r>
          </a:p>
          <a:p>
            <a:pPr lvl="1"/>
            <a:r>
              <a:rPr lang="en-US" dirty="0" smtClean="0"/>
              <a:t>Will </a:t>
            </a:r>
            <a:r>
              <a:rPr lang="en-US" dirty="0" smtClean="0"/>
              <a:t>the ad </a:t>
            </a:r>
            <a:r>
              <a:rPr lang="en-US" dirty="0" smtClean="0"/>
              <a:t>be unduly manipulative, given the context?</a:t>
            </a:r>
          </a:p>
          <a:p>
            <a:pPr lvl="1"/>
            <a:r>
              <a:rPr lang="en-US" dirty="0" smtClean="0"/>
              <a:t>Should you </a:t>
            </a:r>
            <a:r>
              <a:rPr lang="en-US" i="1" dirty="0" smtClean="0"/>
              <a:t>not </a:t>
            </a:r>
            <a:r>
              <a:rPr lang="en-US" dirty="0" smtClean="0"/>
              <a:t>market your product?</a:t>
            </a:r>
          </a:p>
          <a:p>
            <a:pPr lvl="2"/>
            <a:r>
              <a:rPr lang="en-US" dirty="0" smtClean="0"/>
              <a:t>E.g. </a:t>
            </a:r>
            <a:r>
              <a:rPr lang="en-US" dirty="0" smtClean="0"/>
              <a:t>Is it wrong to sell nuclear-reactor </a:t>
            </a:r>
            <a:r>
              <a:rPr lang="en-US" dirty="0" smtClean="0"/>
              <a:t>parts in a country that might use them in nuclear weapons?</a:t>
            </a:r>
          </a:p>
          <a:p>
            <a:pPr lvl="1"/>
            <a:r>
              <a:rPr lang="en-US" dirty="0" smtClean="0"/>
              <a:t>Are you morally obligated </a:t>
            </a:r>
            <a:r>
              <a:rPr lang="en-US" i="1" dirty="0" smtClean="0"/>
              <a:t>to</a:t>
            </a:r>
            <a:r>
              <a:rPr lang="en-US" dirty="0" smtClean="0"/>
              <a:t> market your product?</a:t>
            </a:r>
          </a:p>
          <a:p>
            <a:pPr lvl="2"/>
            <a:r>
              <a:rPr lang="en-US" dirty="0" smtClean="0"/>
              <a:t>E.g. </a:t>
            </a:r>
            <a:r>
              <a:rPr lang="en-US" dirty="0" smtClean="0"/>
              <a:t>If your company makes cheap water-purification tablets, are you obligated to market them to countries </a:t>
            </a:r>
            <a:r>
              <a:rPr lang="en-US" dirty="0" smtClean="0"/>
              <a:t>without</a:t>
            </a:r>
            <a:r>
              <a:rPr lang="en-US" dirty="0" smtClean="0"/>
              <a:t> </a:t>
            </a:r>
            <a:r>
              <a:rPr lang="en-US" dirty="0" smtClean="0"/>
              <a:t>clean drinking </a:t>
            </a:r>
            <a:r>
              <a:rPr lang="en-US" dirty="0" smtClean="0"/>
              <a:t>water?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Business Cont’d…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How to sell and price goods in other countries?</a:t>
            </a:r>
          </a:p>
          <a:p>
            <a:pPr lvl="1"/>
            <a:r>
              <a:rPr lang="en-US" dirty="0" smtClean="0"/>
              <a:t>Should you charge </a:t>
            </a:r>
            <a:r>
              <a:rPr lang="en-US" dirty="0" smtClean="0"/>
              <a:t>the same </a:t>
            </a:r>
            <a:r>
              <a:rPr lang="en-US" dirty="0" smtClean="0"/>
              <a:t>price internationally </a:t>
            </a:r>
            <a:r>
              <a:rPr lang="en-US" dirty="0" smtClean="0"/>
              <a:t>and domestically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“dumping” morally wrong?</a:t>
            </a:r>
          </a:p>
          <a:p>
            <a:pPr lvl="1"/>
            <a:r>
              <a:rPr lang="en-US" dirty="0" smtClean="0"/>
              <a:t>Should you charge a price at all?</a:t>
            </a:r>
          </a:p>
          <a:p>
            <a:pPr lvl="2"/>
            <a:r>
              <a:rPr lang="en-US" dirty="0" smtClean="0"/>
              <a:t>E.g. Company Merck and cure for river blindness </a:t>
            </a:r>
            <a:r>
              <a:rPr lang="en-US" dirty="0" smtClean="0">
                <a:sym typeface="Wingdings" panose="05000000000000000000" pitchFamily="2" charset="2"/>
              </a:rPr>
              <a:t> those who needed it couldn’t afford it, so they gave it away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What about obligations to shareholders?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Business Cont’d…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Product safety and quality:</a:t>
            </a:r>
          </a:p>
          <a:p>
            <a:pPr lvl="1"/>
            <a:r>
              <a:rPr lang="en-US" dirty="0" smtClean="0"/>
              <a:t>Is it morally permissible to sell products that wouldn’t pass domestic safety standards?</a:t>
            </a:r>
          </a:p>
          <a:p>
            <a:pPr lvl="1"/>
            <a:r>
              <a:rPr lang="en-US" dirty="0" smtClean="0"/>
              <a:t>Does it depend on harm – severity, likelihood, duration, etc.?</a:t>
            </a:r>
          </a:p>
          <a:p>
            <a:pPr lvl="1"/>
            <a:r>
              <a:rPr lang="en-US" dirty="0" smtClean="0"/>
              <a:t>Does it depend on alternatives?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Business Cont’d…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Why is the Third World still developing and still so poor?</a:t>
            </a:r>
          </a:p>
          <a:p>
            <a:pPr lvl="1"/>
            <a:r>
              <a:rPr lang="en-US" dirty="0" smtClean="0"/>
              <a:t>First World has resources to remedy illness, malnutrition, etc. </a:t>
            </a:r>
          </a:p>
          <a:p>
            <a:pPr lvl="1"/>
            <a:r>
              <a:rPr lang="en-US" dirty="0" smtClean="0"/>
              <a:t>Why can’t we distribute wealth and benefits to all who need and want them?</a:t>
            </a:r>
          </a:p>
          <a:p>
            <a:pPr lvl="1"/>
            <a:r>
              <a:rPr lang="en-US" dirty="0" smtClean="0"/>
              <a:t>Many developing countries </a:t>
            </a:r>
            <a:r>
              <a:rPr lang="en-US" dirty="0" smtClean="0"/>
              <a:t>are crippled </a:t>
            </a:r>
            <a:r>
              <a:rPr lang="en-US" dirty="0" smtClean="0"/>
              <a:t>by foreign debt</a:t>
            </a:r>
          </a:p>
          <a:p>
            <a:pPr lvl="2"/>
            <a:r>
              <a:rPr lang="en-US" dirty="0" smtClean="0"/>
              <a:t>Have they </a:t>
            </a:r>
            <a:r>
              <a:rPr lang="en-US" dirty="0" smtClean="0"/>
              <a:t>squandered? Have corrupt </a:t>
            </a:r>
            <a:r>
              <a:rPr lang="en-US" dirty="0" smtClean="0"/>
              <a:t>governments taken it all for themselves?...OR…</a:t>
            </a:r>
          </a:p>
          <a:p>
            <a:pPr lvl="2"/>
            <a:r>
              <a:rPr lang="en-US" dirty="0" smtClean="0"/>
              <a:t>Did we, do we, steal their stuff – and call it colonialism and free trade?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8432</TotalTime>
  <Words>740</Words>
  <Application>Microsoft Office PowerPoint</Application>
  <PresentationFormat>Widescreen</PresentationFormat>
  <Paragraphs>103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Introduction</vt:lpstr>
      <vt:lpstr>International Business</vt:lpstr>
      <vt:lpstr>International Business Cont’d…</vt:lpstr>
      <vt:lpstr>International Business Cont’d…</vt:lpstr>
      <vt:lpstr>International Business Cont’d…</vt:lpstr>
      <vt:lpstr>International Business Cont’d…</vt:lpstr>
      <vt:lpstr>International Business Cont’d…</vt:lpstr>
      <vt:lpstr>International Business Cont’d…</vt:lpstr>
      <vt:lpstr>International Business Cont’d…</vt:lpstr>
      <vt:lpstr>International Business Cont’d…</vt:lpstr>
    </vt:vector>
  </TitlesOfParts>
  <Company>NAIT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Majeau</dc:creator>
  <cp:lastModifiedBy>Stephen Latta</cp:lastModifiedBy>
  <cp:revision>123</cp:revision>
  <dcterms:created xsi:type="dcterms:W3CDTF">2017-06-05T20:19:42Z</dcterms:created>
  <dcterms:modified xsi:type="dcterms:W3CDTF">2017-11-28T00:18:35Z</dcterms:modified>
</cp:coreProperties>
</file>