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345" r:id="rId4"/>
    <p:sldId id="346" r:id="rId5"/>
    <p:sldId id="347" r:id="rId6"/>
    <p:sldId id="348" r:id="rId7"/>
    <p:sldId id="349" r:id="rId8"/>
    <p:sldId id="350" r:id="rId9"/>
    <p:sldId id="328" r:id="rId10"/>
    <p:sldId id="351" r:id="rId11"/>
    <p:sldId id="352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9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5 Management, Corporate Governance and CSR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it a problem </a:t>
            </a:r>
            <a:r>
              <a:rPr lang="en-US" dirty="0" smtClean="0"/>
              <a:t>that businesses have limited liability?</a:t>
            </a:r>
          </a:p>
          <a:p>
            <a:pPr lvl="1"/>
            <a:r>
              <a:rPr lang="en-US" dirty="0" smtClean="0"/>
              <a:t>Ensures that shareholders aren’t personally liable, responsible for debts, damages, etc.</a:t>
            </a:r>
          </a:p>
          <a:p>
            <a:pPr lvl="1"/>
            <a:r>
              <a:rPr lang="en-US" dirty="0" smtClean="0"/>
              <a:t>On what moral grounds can you limit your responsibility?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Even when acting out of self-interest, companies </a:t>
            </a:r>
            <a:r>
              <a:rPr lang="en-US" dirty="0" smtClean="0">
                <a:sym typeface="Wingdings" panose="05000000000000000000" pitchFamily="2" charset="2"/>
              </a:rPr>
              <a:t>have some responsibility to society because without </a:t>
            </a:r>
            <a:r>
              <a:rPr lang="en-US" dirty="0" smtClean="0">
                <a:sym typeface="Wingdings" panose="05000000000000000000" pitchFamily="2" charset="2"/>
              </a:rPr>
              <a:t>society </a:t>
            </a:r>
            <a:r>
              <a:rPr lang="en-US" dirty="0" smtClean="0">
                <a:sym typeface="Wingdings" panose="05000000000000000000" pitchFamily="2" charset="2"/>
              </a:rPr>
              <a:t>they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have neither employees nor customers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Why is it so hard for companies to be socially responsible?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Profit motive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Conflicting responsibilities to shareholders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Market conditions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Regulatory environment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Corporations are </a:t>
            </a:r>
            <a:r>
              <a:rPr lang="en-US" i="1" dirty="0" smtClean="0">
                <a:sym typeface="Wingdings" panose="05000000000000000000" pitchFamily="2" charset="2"/>
              </a:rPr>
              <a:t>collectives</a:t>
            </a:r>
            <a:r>
              <a:rPr lang="en-US" dirty="0" smtClean="0">
                <a:sym typeface="Wingdings" panose="05000000000000000000" pitchFamily="2" charset="2"/>
              </a:rPr>
              <a:t> (diffused responsibility, danger of groupthink or herd mentality)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Is big business running society?</a:t>
            </a:r>
          </a:p>
          <a:p>
            <a:pPr lvl="1"/>
            <a:r>
              <a:rPr lang="en-US" dirty="0" smtClean="0"/>
              <a:t>Companies have assumed state-like roles even though they are not necessarily qualified to do so</a:t>
            </a:r>
          </a:p>
          <a:p>
            <a:pPr lvl="1"/>
            <a:r>
              <a:rPr lang="en-US" dirty="0" smtClean="0"/>
              <a:t>Lack expertise </a:t>
            </a:r>
            <a:r>
              <a:rPr lang="en-US" dirty="0" smtClean="0">
                <a:sym typeface="Wingdings" panose="05000000000000000000" pitchFamily="2" charset="2"/>
              </a:rPr>
              <a:t> business not equipped to solve social problems </a:t>
            </a:r>
            <a:endParaRPr lang="en-US" dirty="0" smtClean="0"/>
          </a:p>
          <a:p>
            <a:pPr lvl="1"/>
            <a:r>
              <a:rPr lang="en-US" dirty="0" smtClean="0"/>
              <a:t>Lack legitimacy </a:t>
            </a:r>
            <a:r>
              <a:rPr lang="en-US" dirty="0" smtClean="0">
                <a:sym typeface="Wingdings" panose="05000000000000000000" pitchFamily="2" charset="2"/>
              </a:rPr>
              <a:t> no one elected business people to run society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Blurring of government and business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Governments act like </a:t>
            </a:r>
            <a:r>
              <a:rPr lang="en-US" dirty="0" smtClean="0">
                <a:sym typeface="Wingdings" panose="05000000000000000000" pitchFamily="2" charset="2"/>
              </a:rPr>
              <a:t>businesses and businesses </a:t>
            </a:r>
            <a:r>
              <a:rPr lang="en-US" dirty="0" smtClean="0">
                <a:sym typeface="Wingdings" panose="05000000000000000000" pitchFamily="2" charset="2"/>
              </a:rPr>
              <a:t>acts like </a:t>
            </a:r>
            <a:r>
              <a:rPr lang="en-US" dirty="0" smtClean="0">
                <a:sym typeface="Wingdings" panose="05000000000000000000" pitchFamily="2" charset="2"/>
              </a:rPr>
              <a:t>governments, </a:t>
            </a:r>
            <a:r>
              <a:rPr lang="en-US" dirty="0" smtClean="0">
                <a:sym typeface="Wingdings" panose="05000000000000000000" pitchFamily="2" charset="2"/>
              </a:rPr>
              <a:t>so </a:t>
            </a:r>
            <a:r>
              <a:rPr lang="en-US" dirty="0" smtClean="0">
                <a:sym typeface="Wingdings" panose="05000000000000000000" pitchFamily="2" charset="2"/>
              </a:rPr>
              <a:t>both need </a:t>
            </a:r>
            <a:r>
              <a:rPr lang="en-US" dirty="0" smtClean="0">
                <a:sym typeface="Wingdings" panose="05000000000000000000" pitchFamily="2" charset="2"/>
              </a:rPr>
              <a:t>to accept some </a:t>
            </a:r>
            <a:r>
              <a:rPr lang="en-US" smtClean="0">
                <a:sym typeface="Wingdings" panose="05000000000000000000" pitchFamily="2" charset="2"/>
              </a:rPr>
              <a:t>social </a:t>
            </a:r>
            <a:r>
              <a:rPr lang="en-US" smtClean="0">
                <a:sym typeface="Wingdings" panose="05000000000000000000" pitchFamily="2" charset="2"/>
              </a:rPr>
              <a:t>responsibility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corporate structure – hierarchy – has several problems:</a:t>
            </a:r>
          </a:p>
          <a:p>
            <a:pPr lvl="1"/>
            <a:r>
              <a:rPr lang="en-US" dirty="0" smtClean="0"/>
              <a:t>Leaves </a:t>
            </a:r>
            <a:r>
              <a:rPr lang="en-US" dirty="0"/>
              <a:t>little room for respect for the </a:t>
            </a:r>
            <a:r>
              <a:rPr lang="en-US" dirty="0" smtClean="0"/>
              <a:t>person </a:t>
            </a:r>
            <a:r>
              <a:rPr lang="en-US" dirty="0" smtClean="0">
                <a:sym typeface="Wingdings" panose="05000000000000000000" pitchFamily="2" charset="2"/>
              </a:rPr>
              <a:t> s</a:t>
            </a:r>
            <a:r>
              <a:rPr lang="en-US" dirty="0" smtClean="0"/>
              <a:t>ubordinate and insubordination imply insulting view of people</a:t>
            </a:r>
          </a:p>
          <a:p>
            <a:pPr lvl="1"/>
            <a:r>
              <a:rPr lang="en-US" dirty="0" smtClean="0"/>
              <a:t>Concept of supervisor being responsible for actions of subordinates infantilizes the </a:t>
            </a:r>
            <a:r>
              <a:rPr lang="en-US" dirty="0" smtClean="0"/>
              <a:t>subordinate</a:t>
            </a:r>
          </a:p>
          <a:p>
            <a:pPr lvl="1"/>
            <a:r>
              <a:rPr lang="en-US" dirty="0" smtClean="0"/>
              <a:t>Leaves </a:t>
            </a:r>
            <a:r>
              <a:rPr lang="en-US" dirty="0" smtClean="0"/>
              <a:t>little room for participation </a:t>
            </a:r>
            <a:r>
              <a:rPr lang="en-US" dirty="0" smtClean="0">
                <a:sym typeface="Wingdings" panose="05000000000000000000" pitchFamily="2" charset="2"/>
              </a:rPr>
              <a:t> do employees have right to democratic participation in company’s decision-making?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Why do companies have boards?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To protect against dictatorships?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is the optimal size for a board to be effective?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should the membership of the board be?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considering governance, need to look at boards as well as shareholders: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you own part of a company, are you partly responsible for it?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are moral responsibilities of shareholders?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How important is </a:t>
            </a:r>
            <a:r>
              <a:rPr lang="en-US" i="1" dirty="0" smtClean="0">
                <a:sym typeface="Wingdings" panose="05000000000000000000" pitchFamily="2" charset="2"/>
              </a:rPr>
              <a:t>transparency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full disclosure about one’s business reduce ethical misconduct?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Transparency and accountability affect relationships between employee’s and management; and between management and its board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Should unions exist?</a:t>
            </a:r>
          </a:p>
          <a:p>
            <a:pPr lvl="1"/>
            <a:r>
              <a:rPr lang="en-US" dirty="0" smtClean="0"/>
              <a:t>Indisputable </a:t>
            </a:r>
            <a:r>
              <a:rPr lang="en-US" dirty="0" smtClean="0"/>
              <a:t>that </a:t>
            </a:r>
            <a:r>
              <a:rPr lang="en-US" dirty="0" smtClean="0"/>
              <a:t>employers have tremendous power over individual workers</a:t>
            </a:r>
          </a:p>
          <a:p>
            <a:pPr lvl="1"/>
            <a:r>
              <a:rPr lang="en-US" dirty="0" smtClean="0"/>
              <a:t>If inequality exists and that such inequality is morally unacceptable, existence of unions is legitimate</a:t>
            </a:r>
          </a:p>
          <a:p>
            <a:pPr lvl="1"/>
            <a:r>
              <a:rPr lang="en-US" dirty="0" smtClean="0"/>
              <a:t>Does a union restrict or enhance individual rights?</a:t>
            </a:r>
          </a:p>
          <a:p>
            <a:pPr lvl="1"/>
            <a:r>
              <a:rPr lang="en-US" dirty="0" smtClean="0"/>
              <a:t>Are unionized companies more expensive to run?  How can they compete?</a:t>
            </a:r>
          </a:p>
          <a:p>
            <a:pPr lvl="1"/>
            <a:r>
              <a:rPr lang="en-US" dirty="0" smtClean="0"/>
              <a:t>How and when is it appropriate for a union to recruit members?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Should membership to unions be compulsory? </a:t>
            </a:r>
          </a:p>
          <a:p>
            <a:pPr lvl="1"/>
            <a:r>
              <a:rPr lang="en-US" dirty="0" smtClean="0"/>
              <a:t>Open shop vs. closed shop</a:t>
            </a:r>
          </a:p>
          <a:p>
            <a:r>
              <a:rPr lang="en-US" dirty="0" smtClean="0"/>
              <a:t>What negotiation tactics for collective bargaining are considered ethical?</a:t>
            </a:r>
          </a:p>
          <a:p>
            <a:pPr lvl="1"/>
            <a:r>
              <a:rPr lang="en-US" dirty="0" smtClean="0"/>
              <a:t>Bluffing?</a:t>
            </a:r>
            <a:endParaRPr lang="en-US" dirty="0" smtClean="0"/>
          </a:p>
          <a:p>
            <a:pPr lvl="1"/>
            <a:r>
              <a:rPr lang="en-US" dirty="0" smtClean="0"/>
              <a:t>Is the adversarial model of management vs. union right?  Is it in everyone’s best interests?</a:t>
            </a:r>
          </a:p>
          <a:p>
            <a:pPr lvl="1"/>
            <a:r>
              <a:rPr lang="en-US" dirty="0" smtClean="0"/>
              <a:t>To strike or not to </a:t>
            </a:r>
            <a:r>
              <a:rPr lang="en-US" dirty="0" smtClean="0"/>
              <a:t>strike?</a:t>
            </a:r>
            <a:endParaRPr lang="en-US" dirty="0" smtClean="0"/>
          </a:p>
          <a:p>
            <a:r>
              <a:rPr lang="en-US" dirty="0" smtClean="0"/>
              <a:t>Why are unions against “scabs?”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Is it ok for unions to look out for themselves at the expense of others?</a:t>
            </a:r>
          </a:p>
          <a:p>
            <a:pPr lvl="1"/>
            <a:r>
              <a:rPr lang="en-US" dirty="0" smtClean="0"/>
              <a:t>Do unions have social responsibilities?</a:t>
            </a:r>
          </a:p>
          <a:p>
            <a:r>
              <a:rPr lang="en-US" dirty="0" smtClean="0"/>
              <a:t>Unions </a:t>
            </a:r>
            <a:r>
              <a:rPr lang="en-US" dirty="0" smtClean="0"/>
              <a:t>are becoming </a:t>
            </a:r>
            <a:r>
              <a:rPr lang="en-US" dirty="0" smtClean="0"/>
              <a:t>less common due to globalization</a:t>
            </a:r>
          </a:p>
          <a:p>
            <a:pPr lvl="1"/>
            <a:r>
              <a:rPr lang="en-US" dirty="0" smtClean="0"/>
              <a:t>E.g. Walmart in Jonquiere, QC shut down after employees voted to unionize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584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Corporate democracies:</a:t>
            </a:r>
          </a:p>
          <a:p>
            <a:pPr lvl="1"/>
            <a:r>
              <a:rPr lang="en-US" dirty="0" smtClean="0"/>
              <a:t>Owned by an association of people or businesses that pool their resources to meet a common need</a:t>
            </a:r>
          </a:p>
          <a:p>
            <a:pPr lvl="1"/>
            <a:r>
              <a:rPr lang="en-US" dirty="0" smtClean="0"/>
              <a:t>Each member gets one vote</a:t>
            </a:r>
          </a:p>
          <a:p>
            <a:r>
              <a:rPr lang="en-US" dirty="0" smtClean="0"/>
              <a:t>Difference in communication within co-ops:</a:t>
            </a:r>
          </a:p>
          <a:p>
            <a:pPr lvl="1"/>
            <a:r>
              <a:rPr lang="en-US" dirty="0" smtClean="0"/>
              <a:t>More informal and hands-on, directly with customers</a:t>
            </a:r>
          </a:p>
          <a:p>
            <a:r>
              <a:rPr lang="en-US" dirty="0" smtClean="0"/>
              <a:t>Profits distributed among members according to work activity</a:t>
            </a:r>
          </a:p>
          <a:p>
            <a:r>
              <a:rPr lang="en-US" dirty="0" smtClean="0"/>
              <a:t>Are co-ops likely to be more “moral” companies?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Social Responsibility (CSR)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a corporation’s </a:t>
            </a:r>
            <a:r>
              <a:rPr lang="en-US" dirty="0" smtClean="0"/>
              <a:t>role in, or influence on, the community?</a:t>
            </a:r>
          </a:p>
          <a:p>
            <a:pPr lvl="1"/>
            <a:r>
              <a:rPr lang="en-US" dirty="0" smtClean="0"/>
              <a:t>Do businesses have any social responsibility</a:t>
            </a:r>
            <a:r>
              <a:rPr lang="en-US" dirty="0" smtClean="0"/>
              <a:t>? ...</a:t>
            </a:r>
            <a:r>
              <a:rPr lang="en-US" dirty="0" smtClean="0"/>
              <a:t>or can they pursue profit as they wish?</a:t>
            </a:r>
          </a:p>
          <a:p>
            <a:pPr lvl="1"/>
            <a:r>
              <a:rPr lang="en-US" dirty="0" smtClean="0"/>
              <a:t>Can they be socially responsible AND pursue profit?</a:t>
            </a:r>
            <a:endParaRPr lang="en-US" dirty="0"/>
          </a:p>
          <a:p>
            <a:r>
              <a:rPr lang="en-US" dirty="0" smtClean="0"/>
              <a:t>We all have responsibility to make </a:t>
            </a:r>
            <a:r>
              <a:rPr lang="en-US" dirty="0" smtClean="0"/>
              <a:t>the world </a:t>
            </a:r>
            <a:r>
              <a:rPr lang="en-US" dirty="0" smtClean="0"/>
              <a:t>better </a:t>
            </a:r>
            <a:r>
              <a:rPr lang="en-US" dirty="0" smtClean="0">
                <a:sym typeface="Wingdings" panose="05000000000000000000" pitchFamily="2" charset="2"/>
              </a:rPr>
              <a:t> why should businesses be different?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They have MORE social responsibility because they have more power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781</Words>
  <Application>Microsoft Office PowerPoint</Application>
  <PresentationFormat>Widescreen</PresentationFormat>
  <Paragraphs>100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Introduction Cont’d…</vt:lpstr>
      <vt:lpstr>Introduction Cont’d…</vt:lpstr>
      <vt:lpstr>Unions</vt:lpstr>
      <vt:lpstr>Unions Cont’d…</vt:lpstr>
      <vt:lpstr>Unions Cont’d…</vt:lpstr>
      <vt:lpstr>Co-ops</vt:lpstr>
      <vt:lpstr>Corporate Social Responsibility (CSR)</vt:lpstr>
      <vt:lpstr>CSR Cont’d…</vt:lpstr>
      <vt:lpstr>CSR Cont’d…</vt:lpstr>
      <vt:lpstr>CSR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114</cp:revision>
  <dcterms:created xsi:type="dcterms:W3CDTF">2017-06-05T20:19:42Z</dcterms:created>
  <dcterms:modified xsi:type="dcterms:W3CDTF">2017-11-28T00:10:24Z</dcterms:modified>
</cp:coreProperties>
</file>