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7" r:id="rId12"/>
    <p:sldId id="320" r:id="rId13"/>
    <p:sldId id="338" r:id="rId14"/>
    <p:sldId id="339" r:id="rId15"/>
    <p:sldId id="340" r:id="rId16"/>
    <p:sldId id="341" r:id="rId17"/>
    <p:sldId id="342" r:id="rId18"/>
    <p:sldId id="343" r:id="rId19"/>
    <p:sldId id="34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8C3"/>
    <a:srgbClr val="8497B0"/>
    <a:srgbClr val="7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7" autoAdjust="0"/>
    <p:restoredTop sz="81585" autoAdjust="0"/>
  </p:normalViewPr>
  <p:slideViewPr>
    <p:cSldViewPr snapToGrid="0">
      <p:cViewPr varScale="1">
        <p:scale>
          <a:sx n="61" d="100"/>
          <a:sy n="61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46F7-C15B-4177-8BDA-C123DC8EE670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416D-D281-4DCD-A591-3FB53E6B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4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7-0DC0-4F3D-B5E0-4611B615915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FA31-97A3-4FDB-A926-3D2BD286895F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935-C113-42A3-A8FA-A34735FB7EC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21C5045-0955-4D99-8ABA-385A83F60230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0B2-2D64-469B-9371-AAA8EC98BD28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B7D0-2CCA-4ABA-8088-DC9D00286385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B81E-7C2D-4302-AFCB-499F6F0FFE46}" type="datetime1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0E2-F4EB-4344-876A-C8B99169C5D9}" type="datetime1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812-1F03-42F2-B269-59A4698ED03E}" type="datetime1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8867-D1F4-4BA8-A286-3AD1FA486E81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85D-E4B2-41AB-B739-589CBA88119A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3"/>
            <a:ext cx="12192000" cy="681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0"/>
            <a:ext cx="12193057" cy="1383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3D2764-BAE4-4133-996C-522DE60415F6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6927" cy="6858000"/>
          </a:xfrm>
          <a:prstGeom prst="rect">
            <a:avLst/>
          </a:prstGeom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746926" y="0"/>
            <a:ext cx="6445073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857999" y="552694"/>
            <a:ext cx="4836319" cy="543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PART III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Ethical Issues in Business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Chapter 4 </a:t>
            </a:r>
            <a:r>
              <a:rPr lang="en-US" sz="55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Employee Rights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Copyright © 2017 Peg Tittle - Broadview Press Inc.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z="1400" smtClean="0">
                <a:solidFill>
                  <a:schemeClr val="bg1"/>
                </a:solidFill>
              </a:rPr>
              <a:t>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Equal Treatment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1152128" cy="4848637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If discrimination on basis of irrelevant aspects isn’t morally right, why not stop it?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So subtle and unconscious  we “automatically” make unfair assumptions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Often systemic  </a:t>
            </a:r>
            <a:r>
              <a:rPr lang="en-US" dirty="0" smtClean="0">
                <a:sym typeface="Wingdings" panose="05000000000000000000" pitchFamily="2" charset="2"/>
              </a:rPr>
              <a:t>not due to individual decisions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Discrimination is hard to root out: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Companies in Canada implement affirmative action or employment equity programs to increase diversity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Leads to more perspectives and helps get rid of stereotypes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Equal Treatment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1152128" cy="4848637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Could affirmative action programs be wrong?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Compensation for past injuries does not always work to compensate the individuals who were actually injured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Sometimes they harm target group, who are </a:t>
            </a:r>
            <a:r>
              <a:rPr lang="en-US" dirty="0" smtClean="0">
                <a:sym typeface="Wingdings" panose="05000000000000000000" pitchFamily="2" charset="2"/>
              </a:rPr>
              <a:t>made to feel like they need “special help”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May perpetuate stereotypes  continually drawing attention to irrelevant differences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Could lead to hiring and promoting genuinely less qualified or capable 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to Respect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Two kinds of harassment: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“Quid pro quo” (this for that) </a:t>
            </a:r>
            <a:r>
              <a:rPr lang="en-US" dirty="0" smtClean="0">
                <a:sym typeface="Wingdings" panose="05000000000000000000" pitchFamily="2" charset="2"/>
              </a:rPr>
              <a:t> employee is promised something in return for a sexual interaction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“Hostile work environment”  employees work in an environment that is intimidating, offensive or demeaning to them because of comments, gestures, decorations, dress codes, etc.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to Respect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8342"/>
            <a:ext cx="10515600" cy="455750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“How offensive is offensive?”</a:t>
            </a:r>
          </a:p>
          <a:p>
            <a:pPr lvl="1"/>
            <a:r>
              <a:rPr lang="en-US" dirty="0" smtClean="0"/>
              <a:t>According to the reasonable person standard </a:t>
            </a:r>
            <a:r>
              <a:rPr lang="en-US" dirty="0" smtClean="0">
                <a:sym typeface="Wingdings" panose="05000000000000000000" pitchFamily="2" charset="2"/>
              </a:rPr>
              <a:t> b</a:t>
            </a:r>
            <a:r>
              <a:rPr lang="en-US" dirty="0" smtClean="0"/>
              <a:t>ut a reasonable man might react very differently from a reasonable woman</a:t>
            </a:r>
          </a:p>
          <a:p>
            <a:pPr lvl="1"/>
            <a:r>
              <a:rPr lang="en-US" dirty="0" smtClean="0"/>
              <a:t>According to the subjective standard </a:t>
            </a:r>
            <a:r>
              <a:rPr lang="en-US" dirty="0" smtClean="0"/>
              <a:t>(i.e. </a:t>
            </a:r>
            <a:r>
              <a:rPr lang="en-US" dirty="0" smtClean="0">
                <a:sym typeface="Wingdings" panose="05000000000000000000" pitchFamily="2" charset="2"/>
              </a:rPr>
              <a:t>if </a:t>
            </a:r>
            <a:r>
              <a:rPr lang="en-US" dirty="0" smtClean="0">
                <a:sym typeface="Wingdings" panose="05000000000000000000" pitchFamily="2" charset="2"/>
              </a:rPr>
              <a:t>person involved finds it offensive, it </a:t>
            </a:r>
            <a:r>
              <a:rPr lang="en-US" dirty="0">
                <a:sym typeface="Wingdings" panose="05000000000000000000" pitchFamily="2" charset="2"/>
              </a:rPr>
              <a:t>is)  </a:t>
            </a:r>
            <a:r>
              <a:rPr lang="en-US" dirty="0" smtClean="0">
                <a:sym typeface="Wingdings" panose="05000000000000000000" pitchFamily="2" charset="2"/>
              </a:rPr>
              <a:t>but how can one know if someone will find something offensive?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Why is it wrong to offend?  Do we have a right not to be offended, EVER? How interfering is interfering enough?</a:t>
            </a:r>
          </a:p>
          <a:p>
            <a:r>
              <a:rPr lang="en-US" dirty="0"/>
              <a:t>Power relationship </a:t>
            </a:r>
            <a:r>
              <a:rPr lang="en-US" dirty="0">
                <a:sym typeface="Wingdings" panose="05000000000000000000" pitchFamily="2" charset="2"/>
              </a:rPr>
              <a:t> interactions between a superior and a subordinate may have different </a:t>
            </a:r>
            <a:r>
              <a:rPr lang="en-US" dirty="0" smtClean="0">
                <a:sym typeface="Wingdings" panose="05000000000000000000" pitchFamily="2" charset="2"/>
              </a:rPr>
              <a:t>connotations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a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there such a thing as the right to a job?  On what basis?</a:t>
            </a:r>
          </a:p>
          <a:p>
            <a:pPr lvl="1"/>
            <a:r>
              <a:rPr lang="en-US" dirty="0" smtClean="0"/>
              <a:t>De George </a:t>
            </a:r>
            <a:r>
              <a:rPr lang="en-US" dirty="0" smtClean="0">
                <a:sym typeface="Wingdings" panose="05000000000000000000" pitchFamily="2" charset="2"/>
              </a:rPr>
              <a:t> right to employment derives from right to work, which can be derived from right to life, to development and to respect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Weiss  right to a job because a job equals social status and self-esteem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Once you have job, is employer under obligation to let you keep it?  Why must they have a </a:t>
            </a:r>
            <a:r>
              <a:rPr lang="en-US" dirty="0" smtClean="0">
                <a:sym typeface="Wingdings" panose="05000000000000000000" pitchFamily="2" charset="2"/>
              </a:rPr>
              <a:t>reason to remove you?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a Fair Wage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808368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What is a fair wage? Shaw suggests 7 questions: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the law?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the prevailing wage in the industry?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the community wage level?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the nature of the job itself?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Is the job secure and what are its prospects?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are the employer’s financial capabilities?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are other employees within organization earning for comparable work?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808368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What exactly is privacy?</a:t>
            </a:r>
          </a:p>
          <a:p>
            <a:pPr lvl="1"/>
            <a:r>
              <a:rPr lang="en-US" dirty="0" smtClean="0"/>
              <a:t>Psychological privacy (one’s thoughts, feelings, desires, etc.) vs. physical privacy (one’s activities, appearance and/or personal space)</a:t>
            </a:r>
          </a:p>
          <a:p>
            <a:pPr lvl="1"/>
            <a:r>
              <a:rPr lang="en-US" dirty="0" smtClean="0"/>
              <a:t>Right to privacy is the right to control access by others to personal knowledge</a:t>
            </a:r>
          </a:p>
          <a:p>
            <a:pPr lvl="1"/>
            <a:r>
              <a:rPr lang="en-US" dirty="0" smtClean="0"/>
              <a:t>How far can a manager or company go to acquire personal information?  </a:t>
            </a:r>
          </a:p>
          <a:p>
            <a:pPr lvl="2"/>
            <a:r>
              <a:rPr lang="en-US" dirty="0" smtClean="0"/>
              <a:t>Whether to gather, how to gather, what to gather? </a:t>
            </a:r>
          </a:p>
          <a:p>
            <a:pPr lvl="2"/>
            <a:r>
              <a:rPr lang="en-US" dirty="0" smtClean="0"/>
              <a:t>What to DO with the information?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Privacy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808368" cy="4669250"/>
          </a:xfrm>
        </p:spPr>
        <p:txBody>
          <a:bodyPr>
            <a:normAutofit/>
          </a:bodyPr>
          <a:lstStyle/>
          <a:p>
            <a:r>
              <a:rPr lang="en-US" dirty="0"/>
              <a:t>Is it an invasion of privacy for an employer to monitor job performance?</a:t>
            </a:r>
          </a:p>
          <a:p>
            <a:pPr lvl="1"/>
            <a:r>
              <a:rPr lang="en-US" dirty="0"/>
              <a:t>Is it fair to read employee’s email messages?</a:t>
            </a:r>
          </a:p>
          <a:p>
            <a:pPr lvl="1"/>
            <a:r>
              <a:rPr lang="en-US" dirty="0"/>
              <a:t>Should employers monitor computer use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Surveil by video camera employee’s actions?</a:t>
            </a:r>
          </a:p>
          <a:p>
            <a:pPr lvl="1"/>
            <a:r>
              <a:rPr lang="en-US" dirty="0" smtClean="0"/>
              <a:t>Can they look at </a:t>
            </a:r>
            <a:r>
              <a:rPr lang="en-US" dirty="0" smtClean="0"/>
              <a:t>employee’s </a:t>
            </a:r>
            <a:r>
              <a:rPr lang="en-US" dirty="0" smtClean="0"/>
              <a:t>social media sites?</a:t>
            </a:r>
          </a:p>
          <a:p>
            <a:r>
              <a:rPr lang="en-US" dirty="0" smtClean="0"/>
              <a:t>What is “justified invasion”?</a:t>
            </a:r>
          </a:p>
          <a:p>
            <a:pPr lvl="1"/>
            <a:r>
              <a:rPr lang="en-US" dirty="0" smtClean="0"/>
              <a:t>Only what is relevant to job performance?</a:t>
            </a:r>
          </a:p>
          <a:p>
            <a:pPr lvl="1"/>
            <a:r>
              <a:rPr lang="en-US" dirty="0" smtClean="0"/>
              <a:t>Information that is relevant </a:t>
            </a:r>
            <a:r>
              <a:rPr lang="en-US" dirty="0" smtClean="0"/>
              <a:t>to </a:t>
            </a:r>
            <a:r>
              <a:rPr lang="en-US" dirty="0" smtClean="0"/>
              <a:t>the cost </a:t>
            </a:r>
            <a:r>
              <a:rPr lang="en-US" dirty="0" smtClean="0"/>
              <a:t>of employee benefits?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a Safe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808368" cy="4669250"/>
          </a:xfrm>
        </p:spPr>
        <p:txBody>
          <a:bodyPr>
            <a:normAutofit/>
          </a:bodyPr>
          <a:lstStyle/>
          <a:p>
            <a:r>
              <a:rPr lang="en-US" dirty="0"/>
              <a:t>Is </a:t>
            </a:r>
            <a:r>
              <a:rPr lang="en-US" dirty="0" smtClean="0"/>
              <a:t>employer obligated to provide a healthy and safe workplace?</a:t>
            </a:r>
          </a:p>
          <a:p>
            <a:r>
              <a:rPr lang="en-US" dirty="0" smtClean="0"/>
              <a:t>How safe is safe enough?</a:t>
            </a:r>
          </a:p>
          <a:p>
            <a:pPr lvl="1"/>
            <a:r>
              <a:rPr lang="en-US" dirty="0" smtClean="0"/>
              <a:t>Safety is not measured.  </a:t>
            </a:r>
            <a:r>
              <a:rPr lang="en-US" i="1" dirty="0" smtClean="0"/>
              <a:t>Risks</a:t>
            </a:r>
            <a:r>
              <a:rPr lang="en-US" dirty="0" smtClean="0"/>
              <a:t> are measured.</a:t>
            </a:r>
          </a:p>
          <a:p>
            <a:pPr lvl="1"/>
            <a:r>
              <a:rPr lang="en-US" dirty="0" smtClean="0"/>
              <a:t>What if employees are willing to work in dangerous workplace?</a:t>
            </a:r>
          </a:p>
          <a:p>
            <a:pPr lvl="1"/>
            <a:r>
              <a:rPr lang="en-US" dirty="0" smtClean="0"/>
              <a:t>Can employees refuse any dangerous part without losing their job?</a:t>
            </a:r>
          </a:p>
          <a:p>
            <a:pPr lvl="1"/>
            <a:r>
              <a:rPr lang="en-US" dirty="0" smtClean="0"/>
              <a:t>Does foreknowledge of danger matter? (e.g. asbestos)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Parental Leave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808368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Is it employer’s obligation to provide benefits?  </a:t>
            </a:r>
          </a:p>
          <a:p>
            <a:pPr lvl="1"/>
            <a:r>
              <a:rPr lang="en-US" dirty="0" smtClean="0"/>
              <a:t>Why?  Why not?  </a:t>
            </a:r>
          </a:p>
          <a:p>
            <a:pPr lvl="1"/>
            <a:r>
              <a:rPr lang="en-US" dirty="0" smtClean="0"/>
              <a:t>Which benefits?</a:t>
            </a:r>
          </a:p>
          <a:p>
            <a:r>
              <a:rPr lang="en-US" dirty="0" smtClean="0"/>
              <a:t>Should parental leave be a right?  </a:t>
            </a:r>
          </a:p>
          <a:p>
            <a:pPr lvl="1"/>
            <a:r>
              <a:rPr lang="en-US" dirty="0" smtClean="0"/>
              <a:t>Is there something special </a:t>
            </a:r>
            <a:r>
              <a:rPr lang="en-US" dirty="0"/>
              <a:t>a</a:t>
            </a:r>
            <a:r>
              <a:rPr lang="en-US" dirty="0" smtClean="0"/>
              <a:t>bout children that obligates an employer to provide some benefit to employees?</a:t>
            </a:r>
          </a:p>
          <a:p>
            <a:pPr lvl="1"/>
            <a:r>
              <a:rPr lang="en-US" dirty="0" smtClean="0"/>
              <a:t>Why is it the company’s responsibility?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only “employee rights” and not also “employer rights?”</a:t>
            </a:r>
          </a:p>
          <a:p>
            <a:pPr lvl="1"/>
            <a:r>
              <a:rPr lang="en-US" dirty="0" smtClean="0"/>
              <a:t>Attention focused more on employees because employers tend to have more power</a:t>
            </a:r>
          </a:p>
          <a:p>
            <a:pPr lvl="1"/>
            <a:r>
              <a:rPr lang="en-US" dirty="0" smtClean="0"/>
              <a:t>Traditionally, employers have violated employee rights more often</a:t>
            </a:r>
          </a:p>
          <a:p>
            <a:r>
              <a:rPr lang="en-US" dirty="0" smtClean="0"/>
              <a:t>What rights employees have </a:t>
            </a:r>
            <a:r>
              <a:rPr lang="en-US" dirty="0" smtClean="0"/>
              <a:t>depends </a:t>
            </a:r>
            <a:r>
              <a:rPr lang="en-US" dirty="0" smtClean="0"/>
              <a:t>on what </a:t>
            </a:r>
            <a:r>
              <a:rPr lang="en-US" i="1" dirty="0" smtClean="0"/>
              <a:t>basis</a:t>
            </a:r>
            <a:r>
              <a:rPr lang="en-US" dirty="0" smtClean="0"/>
              <a:t> </a:t>
            </a:r>
            <a:r>
              <a:rPr lang="en-US" dirty="0" smtClean="0"/>
              <a:t>those rights are established</a:t>
            </a:r>
            <a:endParaRPr lang="en-US" dirty="0" smtClean="0"/>
          </a:p>
          <a:p>
            <a:pPr lvl="1"/>
            <a:r>
              <a:rPr lang="en-US" dirty="0" smtClean="0"/>
              <a:t>Are employee rights those stipulated by the employment contract? (= contract theory)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Rights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959624" cy="46408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Contract theory ignores that many contracts </a:t>
            </a:r>
            <a:r>
              <a:rPr lang="en-US" dirty="0" smtClean="0"/>
              <a:t>are not </a:t>
            </a:r>
            <a:r>
              <a:rPr lang="en-US" dirty="0" smtClean="0"/>
              <a:t>entered into freely</a:t>
            </a:r>
          </a:p>
          <a:p>
            <a:pPr lvl="1"/>
            <a:r>
              <a:rPr lang="en-US" dirty="0" smtClean="0"/>
              <a:t>For consent to be truly voluntary, must there not only </a:t>
            </a:r>
            <a:r>
              <a:rPr lang="en-US" i="1" dirty="0" smtClean="0"/>
              <a:t>be </a:t>
            </a:r>
            <a:r>
              <a:rPr lang="en-US" dirty="0" smtClean="0"/>
              <a:t>alternatives, but </a:t>
            </a:r>
            <a:r>
              <a:rPr lang="en-US" i="1" dirty="0" smtClean="0"/>
              <a:t>attractive </a:t>
            </a:r>
            <a:r>
              <a:rPr lang="en-US" dirty="0" smtClean="0"/>
              <a:t>alternatives?</a:t>
            </a:r>
          </a:p>
          <a:p>
            <a:r>
              <a:rPr lang="en-US" dirty="0" smtClean="0"/>
              <a:t>Contracts may not stop parties from abusing each </a:t>
            </a:r>
            <a:r>
              <a:rPr lang="en-US" dirty="0" smtClean="0"/>
              <a:t>other</a:t>
            </a:r>
          </a:p>
          <a:p>
            <a:pPr lvl="1"/>
            <a:r>
              <a:rPr lang="en-US" i="1" dirty="0" smtClean="0"/>
              <a:t>If</a:t>
            </a:r>
            <a:r>
              <a:rPr lang="en-US" dirty="0" smtClean="0"/>
              <a:t> </a:t>
            </a:r>
            <a:r>
              <a:rPr lang="en-US" dirty="0" smtClean="0"/>
              <a:t>rights are established by contract alone, and the contract </a:t>
            </a:r>
            <a:r>
              <a:rPr lang="en-US" dirty="0" smtClean="0"/>
              <a:t>doesn’t </a:t>
            </a:r>
            <a:r>
              <a:rPr lang="en-US" dirty="0" smtClean="0"/>
              <a:t>include “human </a:t>
            </a:r>
            <a:r>
              <a:rPr lang="en-US" dirty="0" smtClean="0"/>
              <a:t>rights”, then </a:t>
            </a:r>
            <a:r>
              <a:rPr lang="en-US" dirty="0" smtClean="0"/>
              <a:t>the employer </a:t>
            </a:r>
            <a:r>
              <a:rPr lang="en-US" dirty="0" smtClean="0"/>
              <a:t>can ignore </a:t>
            </a:r>
            <a:r>
              <a:rPr lang="en-US" dirty="0" smtClean="0"/>
              <a:t>human rights</a:t>
            </a:r>
            <a:endParaRPr lang="en-US" dirty="0" smtClean="0"/>
          </a:p>
          <a:p>
            <a:pPr lvl="1"/>
            <a:r>
              <a:rPr lang="en-US" dirty="0" smtClean="0"/>
              <a:t>Modified contract theory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rights and responsibilities accord to the contract as long as no human rights are violated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Equal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/>
              <a:t>When considering discrimination, several questions:</a:t>
            </a:r>
          </a:p>
          <a:p>
            <a:pPr lvl="1"/>
            <a:r>
              <a:rPr lang="en-US" dirty="0" smtClean="0"/>
              <a:t>What is discrimination?  </a:t>
            </a:r>
          </a:p>
          <a:p>
            <a:pPr lvl="1"/>
            <a:r>
              <a:rPr lang="en-US" dirty="0" smtClean="0"/>
              <a:t>Is discrimination wrong?  When and what type?</a:t>
            </a:r>
          </a:p>
          <a:p>
            <a:pPr lvl="1"/>
            <a:r>
              <a:rPr lang="en-US" dirty="0" smtClean="0"/>
              <a:t>If so, why is it wrong?</a:t>
            </a:r>
          </a:p>
          <a:p>
            <a:r>
              <a:rPr lang="en-US" dirty="0" smtClean="0"/>
              <a:t>Discrimination is distinguishing between two (or more) things on some basis that is not justified</a:t>
            </a:r>
          </a:p>
          <a:p>
            <a:pPr lvl="1"/>
            <a:r>
              <a:rPr lang="en-US" dirty="0" smtClean="0"/>
              <a:t>Aristotle’s “distributive justice” </a:t>
            </a:r>
            <a:r>
              <a:rPr lang="en-US" dirty="0" smtClean="0">
                <a:sym typeface="Wingdings" panose="05000000000000000000" pitchFamily="2" charset="2"/>
              </a:rPr>
              <a:t> like cases should be treated alike, so if you have similar merit, you get similar consideration </a:t>
            </a:r>
            <a:r>
              <a:rPr lang="en-US" dirty="0" smtClean="0">
                <a:sym typeface="Wingdings" panose="05000000000000000000" pitchFamily="2" charset="2"/>
              </a:rPr>
              <a:t>(regardless of </a:t>
            </a:r>
            <a:r>
              <a:rPr lang="en-US" dirty="0" smtClean="0">
                <a:sym typeface="Wingdings" panose="05000000000000000000" pitchFamily="2" charset="2"/>
              </a:rPr>
              <a:t>sex and colour, etc.)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Equal Treatment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err="1" smtClean="0"/>
              <a:t>Abella’s</a:t>
            </a:r>
            <a:r>
              <a:rPr lang="en-US" dirty="0" smtClean="0"/>
              <a:t> definition of discrimination:</a:t>
            </a:r>
          </a:p>
          <a:p>
            <a:pPr lvl="1"/>
            <a:r>
              <a:rPr lang="en-US" dirty="0" smtClean="0"/>
              <a:t>“practices or attitudes that have, whether by design or impact, the effect of limiting an individual’s or a groups rights to the opportunities generally available because of attributed rather than actual characteristics”</a:t>
            </a:r>
          </a:p>
          <a:p>
            <a:r>
              <a:rPr lang="en-US" dirty="0" smtClean="0"/>
              <a:t>Discrimination defined </a:t>
            </a:r>
            <a:r>
              <a:rPr lang="en-US" dirty="0" smtClean="0"/>
              <a:t>in relation to membership </a:t>
            </a:r>
            <a:r>
              <a:rPr lang="en-US" dirty="0" smtClean="0"/>
              <a:t>in a group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This happens when you s</a:t>
            </a:r>
            <a:r>
              <a:rPr lang="en-US" dirty="0" smtClean="0">
                <a:sym typeface="Wingdings" panose="05000000000000000000" pitchFamily="2" charset="2"/>
              </a:rPr>
              <a:t>tereotype </a:t>
            </a:r>
            <a:r>
              <a:rPr lang="en-US" dirty="0" smtClean="0">
                <a:sym typeface="Wingdings" panose="05000000000000000000" pitchFamily="2" charset="2"/>
              </a:rPr>
              <a:t>or prejudge the indi</a:t>
            </a:r>
            <a:r>
              <a:rPr lang="en-US" dirty="0">
                <a:sym typeface="Wingdings" panose="05000000000000000000" pitchFamily="2" charset="2"/>
              </a:rPr>
              <a:t>v</a:t>
            </a:r>
            <a:r>
              <a:rPr lang="en-US" dirty="0" smtClean="0">
                <a:sym typeface="Wingdings" panose="05000000000000000000" pitchFamily="2" charset="2"/>
              </a:rPr>
              <a:t>idual, attributing certain characteristics according to </a:t>
            </a:r>
            <a:r>
              <a:rPr lang="en-US" dirty="0" smtClean="0">
                <a:sym typeface="Wingdings" panose="05000000000000000000" pitchFamily="2" charset="2"/>
              </a:rPr>
              <a:t>your view </a:t>
            </a:r>
            <a:r>
              <a:rPr lang="en-US" dirty="0" smtClean="0">
                <a:sym typeface="Wingdings" panose="05000000000000000000" pitchFamily="2" charset="2"/>
              </a:rPr>
              <a:t>of the group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Equal Treatment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Kantian ethics: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To universalize </a:t>
            </a:r>
            <a:r>
              <a:rPr lang="en-US" dirty="0">
                <a:sym typeface="Wingdings" panose="05000000000000000000" pitchFamily="2" charset="2"/>
              </a:rPr>
              <a:t>the practice of judging individuals according to characteristics of </a:t>
            </a:r>
            <a:r>
              <a:rPr lang="en-US" dirty="0" smtClean="0">
                <a:sym typeface="Wingdings" panose="05000000000000000000" pitchFamily="2" charset="2"/>
              </a:rPr>
              <a:t>groups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would make </a:t>
            </a:r>
            <a:r>
              <a:rPr lang="en-US" dirty="0" smtClean="0">
                <a:sym typeface="Wingdings" panose="05000000000000000000" pitchFamily="2" charset="2"/>
              </a:rPr>
              <a:t>the notion </a:t>
            </a:r>
            <a:r>
              <a:rPr lang="en-US" dirty="0" smtClean="0">
                <a:sym typeface="Wingdings" panose="05000000000000000000" pitchFamily="2" charset="2"/>
              </a:rPr>
              <a:t>of “individual” meaningless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Positive discrimination can be equally harmful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Example  </a:t>
            </a:r>
            <a:r>
              <a:rPr lang="en-US" dirty="0" smtClean="0">
                <a:sym typeface="Wingdings" panose="05000000000000000000" pitchFamily="2" charset="2"/>
              </a:rPr>
              <a:t>it is wrong </a:t>
            </a:r>
            <a:r>
              <a:rPr lang="en-US" dirty="0" smtClean="0">
                <a:sym typeface="Wingdings" panose="05000000000000000000" pitchFamily="2" charset="2"/>
              </a:rPr>
              <a:t>to assume the distinguished-looking man before us is wise and capable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Need to be </a:t>
            </a:r>
            <a:r>
              <a:rPr lang="en-US" dirty="0" smtClean="0">
                <a:sym typeface="Wingdings" panose="05000000000000000000" pitchFamily="2" charset="2"/>
              </a:rPr>
              <a:t>vigilant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Equal Treatment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Unjustified discrimination in the workplace: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Hiring &amp; firing decisions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Promotion and demotion decisions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Recruitment methods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Benefit plans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Compensation and salaries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Purchasing and contract decisions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Product lines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Equal Treatment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0959624" cy="484863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Claims </a:t>
            </a:r>
            <a:r>
              <a:rPr lang="en-US" dirty="0" smtClean="0">
                <a:sym typeface="Wingdings" panose="05000000000000000000" pitchFamily="2" charset="2"/>
              </a:rPr>
              <a:t>for unjustified </a:t>
            </a:r>
            <a:r>
              <a:rPr lang="en-US" dirty="0">
                <a:sym typeface="Wingdings" panose="05000000000000000000" pitchFamily="2" charset="2"/>
              </a:rPr>
              <a:t>discrimination </a:t>
            </a:r>
            <a:r>
              <a:rPr lang="en-US" dirty="0" smtClean="0">
                <a:sym typeface="Wingdings" panose="05000000000000000000" pitchFamily="2" charset="2"/>
              </a:rPr>
              <a:t>are often </a:t>
            </a:r>
            <a:r>
              <a:rPr lang="en-US" dirty="0" smtClean="0">
                <a:sym typeface="Wingdings" panose="05000000000000000000" pitchFamily="2" charset="2"/>
              </a:rPr>
              <a:t>based on those listed in Canadian Charter of Rights and Freedom: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Age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Colour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Ethnic or national origin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Race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Mental or physical disability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Religion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Sex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Sexual orientation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Equal Treatment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2"/>
            <a:ext cx="11152128" cy="4848637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What about other unjustified discrimination (not on human rights list)?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Health conditions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Genetic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Weight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Class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Implication that only ability or capacity is relevant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Should the company’s owners be able to hire whomever they want?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8152</TotalTime>
  <Words>1442</Words>
  <Application>Microsoft Office PowerPoint</Application>
  <PresentationFormat>Widescreen</PresentationFormat>
  <Paragraphs>175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Employee Rights</vt:lpstr>
      <vt:lpstr>Employee Rights Cont’d…</vt:lpstr>
      <vt:lpstr>The Right to Equal Treatment</vt:lpstr>
      <vt:lpstr>The Right to Equal Treatment Cont’d…</vt:lpstr>
      <vt:lpstr>The Right to Equal Treatment Cont’d…</vt:lpstr>
      <vt:lpstr>The Right to Equal Treatment Cont’d…</vt:lpstr>
      <vt:lpstr>The Right to Equal Treatment Cont’d…</vt:lpstr>
      <vt:lpstr>The Right to Equal Treatment Cont’d…</vt:lpstr>
      <vt:lpstr>The Right to Equal Treatment Cont’d…</vt:lpstr>
      <vt:lpstr>The Right to Equal Treatment Cont’d…</vt:lpstr>
      <vt:lpstr>Right to Respect</vt:lpstr>
      <vt:lpstr>Right to Respect Cont’d…</vt:lpstr>
      <vt:lpstr>The Right to a Job</vt:lpstr>
      <vt:lpstr>The Right to a Fair Wage</vt:lpstr>
      <vt:lpstr>The Right to Privacy</vt:lpstr>
      <vt:lpstr>The Right to Privacy Cont’d…</vt:lpstr>
      <vt:lpstr>The Right to a Safe Workplace</vt:lpstr>
      <vt:lpstr>The Right to Parental Leave</vt:lpstr>
    </vt:vector>
  </TitlesOfParts>
  <Company>NAIT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Majeau</dc:creator>
  <cp:lastModifiedBy>Stephen Latta</cp:lastModifiedBy>
  <cp:revision>104</cp:revision>
  <dcterms:created xsi:type="dcterms:W3CDTF">2017-06-05T20:19:42Z</dcterms:created>
  <dcterms:modified xsi:type="dcterms:W3CDTF">2017-11-28T00:04:27Z</dcterms:modified>
</cp:coreProperties>
</file>