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320" r:id="rId4"/>
    <p:sldId id="322" r:id="rId5"/>
    <p:sldId id="323" r:id="rId6"/>
    <p:sldId id="3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8C3"/>
    <a:srgbClr val="8497B0"/>
    <a:srgbClr val="7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17" autoAdjust="0"/>
    <p:restoredTop sz="81585" autoAdjust="0"/>
  </p:normalViewPr>
  <p:slideViewPr>
    <p:cSldViewPr snapToGrid="0">
      <p:cViewPr varScale="1">
        <p:scale>
          <a:sx n="61" d="100"/>
          <a:sy n="61" d="100"/>
        </p:scale>
        <p:origin x="14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46F7-C15B-4177-8BDA-C123DC8EE670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416D-D281-4DCD-A591-3FB53E6B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9416D-D281-4DCD-A591-3FB53E6B7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1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5CB57-0DC0-4F3D-B5E0-4611B615915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29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FA31-97A3-4FDB-A926-3D2BD286895F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6935-C113-42A3-A8FA-A34735FB7EC0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721C5045-0955-4D99-8ABA-385A83F60230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00B2-2D64-469B-9371-AAA8EC98BD28}" type="datetime1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B7D0-2CCA-4ABA-8088-DC9D00286385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2B81E-7C2D-4302-AFCB-499F6F0FFE46}" type="datetime1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E40E2-F4EB-4344-876A-C8B99169C5D9}" type="datetime1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D812-1F03-42F2-B269-59A4698ED03E}" type="datetime1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D8867-D1F4-4BA8-A286-3AD1FA486E81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85D-E4B2-41AB-B739-589CBA88119A}" type="datetime1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7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76963"/>
            <a:ext cx="12192000" cy="681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529" y="0"/>
            <a:ext cx="12193057" cy="1383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93D2764-BAE4-4133-996C-522DE60415F6}" type="datetime1">
              <a:rPr lang="en-US" smtClean="0"/>
              <a:pPr/>
              <a:t>11/27/2017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2017 Peg Tittle - Broadview Press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C0FB508-3390-4A7F-BE92-0411A3587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6927" cy="6858000"/>
          </a:xfrm>
          <a:prstGeom prst="rect">
            <a:avLst/>
          </a:prstGeom>
        </p:spPr>
      </p:pic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5746926" y="0"/>
            <a:ext cx="6445073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6857999" y="1017037"/>
            <a:ext cx="4836319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PART III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Ethical Issues in Business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panose="020B0604020202020204" pitchFamily="34" charset="0"/>
              </a:rPr>
              <a:t>Chapter 2 Advertising</a:t>
            </a:r>
            <a:endParaRPr lang="en-US" sz="5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Copyright © 2017 Peg Tittle - Broadview Press Inc.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z="1400" smtClean="0">
                <a:solidFill>
                  <a:schemeClr val="bg1"/>
                </a:solidFill>
              </a:rPr>
              <a:t>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9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What is morally acceptable in advertising? </a:t>
            </a:r>
          </a:p>
          <a:p>
            <a:pPr lvl="1"/>
            <a:r>
              <a:rPr lang="en-US" dirty="0" smtClean="0"/>
              <a:t>Is it acceptable to lie in advertisements?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To deceive?  To mislead?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Is it acceptable to manipulate?  Are advertisements capable of manipulating?  Does </a:t>
            </a:r>
            <a:r>
              <a:rPr lang="en-US" i="1" dirty="0" smtClean="0">
                <a:sym typeface="Wingdings" panose="05000000000000000000" pitchFamily="2" charset="2"/>
              </a:rPr>
              <a:t>intent</a:t>
            </a:r>
            <a:r>
              <a:rPr lang="en-US" dirty="0" smtClean="0">
                <a:sym typeface="Wingdings" panose="05000000000000000000" pitchFamily="2" charset="2"/>
              </a:rPr>
              <a:t> to mislead matter?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Consider ambiguities, exaggerations and implications  is manipulation a matter of degree?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Does it matter if persuasion is rational vs. non-rational?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Does medium make a difference?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Arguments </a:t>
            </a:r>
            <a:r>
              <a:rPr lang="en-US" u="sng" dirty="0" smtClean="0"/>
              <a:t>against</a:t>
            </a:r>
            <a:r>
              <a:rPr lang="en-US" dirty="0" smtClean="0"/>
              <a:t> lying, deceiving, manipulating, misleading and coercing:</a:t>
            </a:r>
          </a:p>
          <a:p>
            <a:pPr lvl="1"/>
            <a:r>
              <a:rPr lang="en-US" dirty="0" smtClean="0"/>
              <a:t>Respect for persons </a:t>
            </a:r>
            <a:r>
              <a:rPr lang="en-US" dirty="0" smtClean="0">
                <a:sym typeface="Wingdings" panose="05000000000000000000" pitchFamily="2" charset="2"/>
              </a:rPr>
              <a:t> is consumer a means to the company’s end or as an end in him/herself?</a:t>
            </a:r>
            <a:endParaRPr lang="en-US" dirty="0" smtClean="0"/>
          </a:p>
          <a:p>
            <a:pPr lvl="1"/>
            <a:r>
              <a:rPr lang="en-US" dirty="0" smtClean="0"/>
              <a:t>People’s rights </a:t>
            </a:r>
            <a:r>
              <a:rPr lang="en-US" dirty="0" smtClean="0">
                <a:sym typeface="Wingdings" panose="05000000000000000000" pitchFamily="2" charset="2"/>
              </a:rPr>
              <a:t> deception undermines autonomy and consequently restricts freedom of choice </a:t>
            </a:r>
          </a:p>
          <a:p>
            <a:pPr lvl="1"/>
            <a:r>
              <a:rPr lang="en-US" dirty="0" smtClean="0"/>
              <a:t>Fairness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how can consumer make a fair decision with incomplete or slanted information?</a:t>
            </a:r>
          </a:p>
          <a:p>
            <a:pPr lvl="1"/>
            <a:r>
              <a:rPr lang="en-US" dirty="0" smtClean="0"/>
              <a:t>Social good </a:t>
            </a:r>
            <a:r>
              <a:rPr lang="en-US" dirty="0" smtClean="0">
                <a:sym typeface="Wingdings" panose="05000000000000000000" pitchFamily="2" charset="2"/>
              </a:rPr>
              <a:t> do advertisers </a:t>
            </a:r>
            <a:r>
              <a:rPr lang="en-US" i="1" dirty="0" smtClean="0">
                <a:sym typeface="Wingdings" panose="05000000000000000000" pitchFamily="2" charset="2"/>
              </a:rPr>
              <a:t>count</a:t>
            </a:r>
            <a:r>
              <a:rPr lang="en-US" dirty="0" smtClean="0">
                <a:sym typeface="Wingdings" panose="05000000000000000000" pitchFamily="2" charset="2"/>
              </a:rPr>
              <a:t> on consumers being unhappy?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Arguments </a:t>
            </a:r>
            <a:r>
              <a:rPr lang="en-US" u="sng" dirty="0" smtClean="0"/>
              <a:t>against</a:t>
            </a:r>
            <a:r>
              <a:rPr lang="en-US" dirty="0" smtClean="0"/>
              <a:t> this type of advertising (cont’d):</a:t>
            </a:r>
          </a:p>
          <a:p>
            <a:pPr lvl="1"/>
            <a:r>
              <a:rPr lang="en-US" dirty="0" smtClean="0"/>
              <a:t>Advertising is wasteful </a:t>
            </a:r>
            <a:r>
              <a:rPr lang="en-US" dirty="0" smtClean="0">
                <a:sym typeface="Wingdings" panose="05000000000000000000" pitchFamily="2" charset="2"/>
              </a:rPr>
              <a:t> billions of dollars spent per year could improve quality of life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</a:t>
            </a:r>
            <a:r>
              <a:rPr lang="en-US" i="1" dirty="0" smtClean="0">
                <a:sym typeface="Wingdings" panose="05000000000000000000" pitchFamily="2" charset="2"/>
              </a:rPr>
              <a:t>target </a:t>
            </a:r>
            <a:r>
              <a:rPr lang="en-US" dirty="0" smtClean="0">
                <a:sym typeface="Wingdings" panose="05000000000000000000" pitchFamily="2" charset="2"/>
              </a:rPr>
              <a:t>rather than the content can be unethical: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Advertising to children; they are not autonomous consumers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Product placement especially potent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Influence of advertising on editorial content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Not advertising to specific groups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Identification of target groups – is “data-mining” legitimate or an illegitimate invasion of privacy?</a:t>
            </a:r>
          </a:p>
          <a:p>
            <a:pPr marL="914400" lvl="2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Arguments </a:t>
            </a:r>
            <a:r>
              <a:rPr lang="en-US" u="sng" dirty="0" smtClean="0"/>
              <a:t>against</a:t>
            </a:r>
            <a:r>
              <a:rPr lang="en-US" dirty="0" smtClean="0"/>
              <a:t> this type of advertising (cont’d):</a:t>
            </a:r>
          </a:p>
          <a:p>
            <a:pPr lvl="1"/>
            <a:r>
              <a:rPr lang="en-US" dirty="0" smtClean="0"/>
              <a:t>Not only “what” and “to whom” – “where” is also an ethical issue (e.g. b</a:t>
            </a:r>
            <a:r>
              <a:rPr lang="en-US" dirty="0" smtClean="0">
                <a:sym typeface="Wingdings" panose="05000000000000000000" pitchFamily="2" charset="2"/>
              </a:rPr>
              <a:t>illboards can be highly distracting)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“How much” can also be an issue – should the amount of advertising be limited?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Does it matter “what” you’re advertising?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Who is morally responsible for the advertising?</a:t>
            </a:r>
          </a:p>
          <a:p>
            <a:pPr marL="914400" lvl="2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Cont’d…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713"/>
            <a:ext cx="10515600" cy="4669250"/>
          </a:xfrm>
        </p:spPr>
        <p:txBody>
          <a:bodyPr>
            <a:normAutofit/>
          </a:bodyPr>
          <a:lstStyle/>
          <a:p>
            <a:r>
              <a:rPr lang="en-US" dirty="0" smtClean="0"/>
              <a:t>Arguments </a:t>
            </a:r>
            <a:r>
              <a:rPr lang="en-US" u="sng" dirty="0" smtClean="0"/>
              <a:t>for</a:t>
            </a:r>
            <a:r>
              <a:rPr lang="en-US" dirty="0" smtClean="0"/>
              <a:t> this type of advertising:</a:t>
            </a:r>
          </a:p>
          <a:p>
            <a:pPr lvl="1"/>
            <a:r>
              <a:rPr lang="en-US" dirty="0" smtClean="0"/>
              <a:t>Respect for persons </a:t>
            </a:r>
            <a:r>
              <a:rPr lang="en-US" dirty="0" smtClean="0">
                <a:sym typeface="Wingdings" panose="05000000000000000000" pitchFamily="2" charset="2"/>
              </a:rPr>
              <a:t> pursuit of profit and freedom of speech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Fairness </a:t>
            </a:r>
            <a:r>
              <a:rPr lang="en-US" dirty="0" smtClean="0">
                <a:sym typeface="Wingdings" panose="05000000000000000000" pitchFamily="2" charset="2"/>
              </a:rPr>
              <a:t> in order for a business to thrive, it needs to let consumers know about its goods and services</a:t>
            </a:r>
            <a:endParaRPr lang="en-US" dirty="0" smtClean="0"/>
          </a:p>
          <a:p>
            <a:pPr lvl="1"/>
            <a:r>
              <a:rPr lang="en-US" dirty="0" smtClean="0"/>
              <a:t>Social good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</a:t>
            </a:r>
            <a:r>
              <a:rPr lang="en-US" dirty="0" smtClean="0">
                <a:sym typeface="Wingdings" panose="05000000000000000000" pitchFamily="2" charset="2"/>
              </a:rPr>
              <a:t>osters competition, which improves quality and price;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Informs consumers about what is available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Valuable sponsorship </a:t>
            </a:r>
            <a:r>
              <a:rPr lang="en-US" dirty="0" smtClean="0">
                <a:sym typeface="Wingdings" panose="05000000000000000000" pitchFamily="2" charset="2"/>
              </a:rPr>
              <a:t>aspect: many organizations and events rely on advertising </a:t>
            </a:r>
            <a:r>
              <a:rPr lang="en-US" smtClean="0">
                <a:sym typeface="Wingdings" panose="05000000000000000000" pitchFamily="2" charset="2"/>
              </a:rPr>
              <a:t>for funding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2017 Peg Tittle - Broadview Press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FB508-3390-4A7F-BE92-0411A358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7994</TotalTime>
  <Words>444</Words>
  <Application>Microsoft Office PowerPoint</Application>
  <PresentationFormat>Widescreen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</vt:lpstr>
      <vt:lpstr>Wingdings</vt:lpstr>
      <vt:lpstr>Office Theme</vt:lpstr>
      <vt:lpstr>PowerPoint Presentation</vt:lpstr>
      <vt:lpstr>Advertising</vt:lpstr>
      <vt:lpstr>Advertising Cont’d…</vt:lpstr>
      <vt:lpstr>Advertising Cont’d…</vt:lpstr>
      <vt:lpstr>Advertising Cont’d…</vt:lpstr>
      <vt:lpstr>Advertising Cont’d…</vt:lpstr>
    </vt:vector>
  </TitlesOfParts>
  <Company>NAIT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Majeau</dc:creator>
  <cp:lastModifiedBy>Stephen Latta</cp:lastModifiedBy>
  <cp:revision>80</cp:revision>
  <dcterms:created xsi:type="dcterms:W3CDTF">2017-06-05T20:19:42Z</dcterms:created>
  <dcterms:modified xsi:type="dcterms:W3CDTF">2017-11-27T23:23:33Z</dcterms:modified>
</cp:coreProperties>
</file>