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360" r:id="rId3"/>
    <p:sldId id="377" r:id="rId4"/>
    <p:sldId id="379" r:id="rId5"/>
    <p:sldId id="378" r:id="rId6"/>
    <p:sldId id="380" r:id="rId7"/>
    <p:sldId id="382" r:id="rId8"/>
    <p:sldId id="383" r:id="rId9"/>
    <p:sldId id="384" r:id="rId10"/>
    <p:sldId id="385" r:id="rId11"/>
    <p:sldId id="3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61" d="100"/>
          <a:sy n="6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7999" y="552694"/>
            <a:ext cx="4836319" cy="582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III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Ethical Issues in Business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Chapter 10          Business and Our Environment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We have solutions: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Technological solutions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Windmills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Solar panels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Tidal power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Electric cars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Fuel cells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Businesses need to make these solutions work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We need to figure out </a:t>
            </a:r>
            <a:r>
              <a:rPr lang="en-US" dirty="0" smtClean="0">
                <a:sym typeface="Wingdings" panose="05000000000000000000" pitchFamily="2" charset="2"/>
              </a:rPr>
              <a:t>ways to </a:t>
            </a:r>
            <a:r>
              <a:rPr lang="en-US" dirty="0" smtClean="0">
                <a:sym typeface="Wingdings" panose="05000000000000000000" pitchFamily="2" charset="2"/>
              </a:rPr>
              <a:t>make </a:t>
            </a:r>
            <a:r>
              <a:rPr lang="en-US" dirty="0" smtClean="0">
                <a:sym typeface="Wingdings" panose="05000000000000000000" pitchFamily="2" charset="2"/>
              </a:rPr>
              <a:t>business </a:t>
            </a:r>
            <a:r>
              <a:rPr lang="en-US" dirty="0" smtClean="0">
                <a:sym typeface="Wingdings" panose="05000000000000000000" pitchFamily="2" charset="2"/>
              </a:rPr>
              <a:t>and technology work together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Decisions being made by businesses are critical, and become more critical with each passing day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Governments have failed </a:t>
            </a:r>
            <a:r>
              <a:rPr lang="en-US" dirty="0" smtClean="0">
                <a:sym typeface="Wingdings" panose="05000000000000000000" pitchFamily="2" charset="2"/>
              </a:rPr>
              <a:t>to protect </a:t>
            </a:r>
            <a:r>
              <a:rPr lang="en-US" smtClean="0">
                <a:sym typeface="Wingdings" panose="05000000000000000000" pitchFamily="2" charset="2"/>
              </a:rPr>
              <a:t>the environment  </a:t>
            </a:r>
            <a:r>
              <a:rPr lang="en-US" dirty="0" smtClean="0">
                <a:sym typeface="Wingdings" panose="05000000000000000000" pitchFamily="2" charset="2"/>
              </a:rPr>
              <a:t>it is time for business to try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 need to be imaginative </a:t>
            </a:r>
            <a:r>
              <a:rPr lang="en-US" dirty="0" smtClean="0">
                <a:sym typeface="Wingdings" panose="05000000000000000000" pitchFamily="2" charset="2"/>
              </a:rPr>
              <a:t>about companies </a:t>
            </a:r>
            <a:r>
              <a:rPr lang="en-US" dirty="0" smtClean="0">
                <a:sym typeface="Wingdings" panose="05000000000000000000" pitchFamily="2" charset="2"/>
              </a:rPr>
              <a:t>we start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Be vocal with companies we join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Change the way we do business…quickly!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Why should we be concerned about our environment?  Two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Intrinsic value </a:t>
            </a:r>
            <a:r>
              <a:rPr lang="en-US" dirty="0" smtClean="0">
                <a:sym typeface="Wingdings" panose="05000000000000000000" pitchFamily="2" charset="2"/>
              </a:rPr>
              <a:t> our environment is a stakeholder; we should refrain from damaging 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Instrumental value  our environment has economic value…what’s in it for us?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Who should bear the consequences (by way of environmental damage) for profit?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587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Assessing consequences to environment is complicated: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Interconnectedness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 environment is interconnected</a:t>
            </a:r>
            <a:r>
              <a:rPr lang="en-US" dirty="0" smtClean="0">
                <a:sym typeface="Wingdings" panose="05000000000000000000" pitchFamily="2" charset="2"/>
              </a:rPr>
              <a:t>; difficult to contain and identify the </a:t>
            </a:r>
            <a:r>
              <a:rPr lang="en-US" dirty="0" smtClean="0">
                <a:sym typeface="Wingdings" panose="05000000000000000000" pitchFamily="2" charset="2"/>
              </a:rPr>
              <a:t>specific consequences of our actions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Environmental issues are international </a:t>
            </a:r>
            <a:r>
              <a:rPr lang="en-US" dirty="0" smtClean="0">
                <a:sym typeface="Wingdings" panose="05000000000000000000" pitchFamily="2" charset="2"/>
              </a:rPr>
              <a:t>issues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Would </a:t>
            </a:r>
            <a:r>
              <a:rPr lang="en-US" dirty="0" smtClean="0">
                <a:sym typeface="Wingdings" panose="05000000000000000000" pitchFamily="2" charset="2"/>
              </a:rPr>
              <a:t>private ownership help “clean” up the environment?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Far-reaching in terms of space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Earth is a closed system; what goes around comes around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Far-reaching in terms of time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Effects are persistent, they won’t just “go away”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Life-threatening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1155680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Trade-offs between business / profit and environment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Is X worth Y?  E.g. are cars worth smog?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Who decides whether the trade-off is a “good” one?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Should governments set regulations to protect environment? 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Is conforming to these regulations enough?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Does it matter what you’re producing (does society need it badly)?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How to decide if X is worth Y?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Can we put a monetary value on the environment? 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Is the right to a livable environment a </a:t>
            </a:r>
            <a:r>
              <a:rPr lang="en-US" i="1" dirty="0" smtClean="0">
                <a:sym typeface="Wingdings" panose="05000000000000000000" pitchFamily="2" charset="2"/>
              </a:rPr>
              <a:t>human</a:t>
            </a:r>
            <a:r>
              <a:rPr lang="en-US" dirty="0" smtClean="0">
                <a:sym typeface="Wingdings" panose="05000000000000000000" pitchFamily="2" charset="2"/>
              </a:rPr>
              <a:t> right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Are we getting it right?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Business as usual is leading to planet-wide death</a:t>
            </a:r>
            <a:r>
              <a:rPr lang="en-US" dirty="0" smtClean="0">
                <a:sym typeface="Wingdings" panose="05000000000000000000" pitchFamily="2" charset="2"/>
              </a:rPr>
              <a:t>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Only in North America is there still discussion about whether or not global warming is happening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Who should fix things?  How do we apportion responsibility?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“Polluter pays”  the ones who made the mess should be the ones to pay to clean it up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Egalitarian principle  everyone should pay equally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Ability to pay  the ones most able to pay should pay the most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How do we make the responsible people pay?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Pollution taxes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Licenses </a:t>
            </a:r>
            <a:r>
              <a:rPr lang="en-US" dirty="0" smtClean="0">
                <a:sym typeface="Wingdings" panose="05000000000000000000" pitchFamily="2" charset="2"/>
              </a:rPr>
              <a:t>to pollute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Pay countries to keep carbon sequestered (</a:t>
            </a:r>
            <a:r>
              <a:rPr lang="en-US" i="1" dirty="0" smtClean="0">
                <a:sym typeface="Wingdings" panose="05000000000000000000" pitchFamily="2" charset="2"/>
              </a:rPr>
              <a:t>not</a:t>
            </a:r>
            <a:r>
              <a:rPr lang="en-US" dirty="0" smtClean="0">
                <a:sym typeface="Wingdings" panose="05000000000000000000" pitchFamily="2" charset="2"/>
              </a:rPr>
              <a:t> to develop resources)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Increased government regulations (market-based vs. “command and control” approach)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According to </a:t>
            </a:r>
            <a:r>
              <a:rPr lang="en-US" dirty="0" err="1" smtClean="0">
                <a:sym typeface="Wingdings" panose="05000000000000000000" pitchFamily="2" charset="2"/>
              </a:rPr>
              <a:t>DesJardins</a:t>
            </a:r>
            <a:r>
              <a:rPr lang="en-US" dirty="0" smtClean="0">
                <a:sym typeface="Wingdings" panose="05000000000000000000" pitchFamily="2" charset="2"/>
              </a:rPr>
              <a:t>, sustainable growth should be our new business model: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Businesses should not use renewable resources at rates that exceed their ability to replenish themselves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Businesses should use nonrenewable resources only a the rate at which alternatives are developed or lost opportunities compensated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Businesses cannot produce wastes and emissions that exceed the capacity of the ecosystem to assimilate them.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Can sustainable development be integrated into business as is?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ym typeface="Wingdings" panose="05000000000000000000" pitchFamily="2" charset="2"/>
              </a:rPr>
              <a:t>Korhonen</a:t>
            </a:r>
            <a:r>
              <a:rPr lang="en-US" dirty="0" smtClean="0">
                <a:sym typeface="Wingdings" panose="05000000000000000000" pitchFamily="2" charset="2"/>
              </a:rPr>
              <a:t> asks “Is there something fundamentally wrong in the business paradigm in the light of sustainability</a:t>
            </a:r>
            <a:r>
              <a:rPr lang="en-US" dirty="0" smtClean="0">
                <a:sym typeface="Wingdings" panose="05000000000000000000" pitchFamily="2" charset="2"/>
              </a:rPr>
              <a:t>?”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Korhonen</a:t>
            </a:r>
            <a:r>
              <a:rPr lang="en-US" dirty="0" smtClean="0">
                <a:sym typeface="Wingdings" panose="05000000000000000000" pitchFamily="2" charset="2"/>
              </a:rPr>
              <a:t> identifies several mechanisms of negative environmental impact, and possible solutions: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Growth without limits (suggesting instead creativity within limits)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Competition (suggesting instead symbiosis)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Specialization (suggesting instead diversity)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Globalization (suggesting instead locality)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These suggestions would lead to “a new, alternative theory of corporate environmental management”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One of Canada’s features is our plentiful natural resources: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Should we develop them?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we do develop them, what do we do with them?  Who do we sell them to?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processes should we use to develop them?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is the best delivery method?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11445</TotalTime>
  <Words>781</Words>
  <Application>Microsoft Office PowerPoint</Application>
  <PresentationFormat>Widescreen</PresentationFormat>
  <Paragraphs>104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Introduction</vt:lpstr>
      <vt:lpstr>Introduction Cont’d…</vt:lpstr>
      <vt:lpstr>Trade-offs</vt:lpstr>
      <vt:lpstr>Trade-offs Cont’d…</vt:lpstr>
      <vt:lpstr>Trade-offs Cont’d…</vt:lpstr>
      <vt:lpstr>Sustainable Business</vt:lpstr>
      <vt:lpstr>Sustainable Business</vt:lpstr>
      <vt:lpstr>Canadian Perspective</vt:lpstr>
      <vt:lpstr>Solutions</vt:lpstr>
      <vt:lpstr>Bottom Line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Stephen Latta</cp:lastModifiedBy>
  <cp:revision>149</cp:revision>
  <dcterms:created xsi:type="dcterms:W3CDTF">2017-06-05T20:19:42Z</dcterms:created>
  <dcterms:modified xsi:type="dcterms:W3CDTF">2017-11-28T01:00:50Z</dcterms:modified>
</cp:coreProperties>
</file>