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B8C3"/>
    <a:srgbClr val="8497B0"/>
    <a:srgbClr val="7F8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17" autoAdjust="0"/>
    <p:restoredTop sz="81585" autoAdjust="0"/>
  </p:normalViewPr>
  <p:slideViewPr>
    <p:cSldViewPr snapToGrid="0">
      <p:cViewPr varScale="1">
        <p:scale>
          <a:sx n="61" d="100"/>
          <a:sy n="61" d="100"/>
        </p:scale>
        <p:origin x="14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46F7-C15B-4177-8BDA-C123DC8EE670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9416D-D281-4DCD-A591-3FB53E6B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1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CB57-0DC0-4F3D-B5E0-4611B6159150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2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FA31-97A3-4FDB-A926-3D2BD286895F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5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6935-C113-42A3-A8FA-A34735FB7EC0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721C5045-0955-4D99-8ABA-385A83F60230}" type="datetime1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00B2-2D64-469B-9371-AAA8EC98BD28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6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B7D0-2CCA-4ABA-8088-DC9D00286385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4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B81E-7C2D-4302-AFCB-499F6F0FFE46}" type="datetime1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0E2-F4EB-4344-876A-C8B99169C5D9}" type="datetime1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D812-1F03-42F2-B269-59A4698ED03E}" type="datetime1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9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8867-D1F4-4BA8-A286-3AD1FA486E81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5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A85D-E4B2-41AB-B739-589CBA88119A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7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76963"/>
            <a:ext cx="12192000" cy="681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529" y="0"/>
            <a:ext cx="12193057" cy="13839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93D2764-BAE4-4133-996C-522DE60415F6}" type="datetime1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6927" cy="6858000"/>
          </a:xfrm>
          <a:prstGeom prst="rect">
            <a:avLst/>
          </a:prstGeom>
        </p:spPr>
      </p:pic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5746926" y="0"/>
            <a:ext cx="6445073" cy="6858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6857999" y="1017037"/>
            <a:ext cx="4836319" cy="543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PART III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Ethical Issues in Business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Chapter 1 Whistleblowing</a:t>
            </a:r>
            <a:endParaRPr lang="en-US" sz="55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Copyright © 2017 Peg Tittle - Broadview Press Inc.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z="1400" smtClean="0">
                <a:solidFill>
                  <a:schemeClr val="bg1"/>
                </a:solidFill>
              </a:rPr>
              <a:t>1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Count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515600" cy="466925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Why is whistleblowing still the exception?  Why do people allow the “bad” to continue?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According to MacGregor and </a:t>
            </a:r>
            <a:r>
              <a:rPr lang="en-US" dirty="0" err="1" smtClean="0">
                <a:sym typeface="Wingdings" panose="05000000000000000000" pitchFamily="2" charset="2"/>
              </a:rPr>
              <a:t>Stuebs</a:t>
            </a:r>
            <a:r>
              <a:rPr lang="en-US" dirty="0" smtClean="0">
                <a:sym typeface="Wingdings" panose="05000000000000000000" pitchFamily="2" charset="2"/>
              </a:rPr>
              <a:t>, an individual’s willingness to remain silent depends upon: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Their awareness that an action is wrong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Community ties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Moral competence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Professional standards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Also relevant: knowledge of the consequences to oneself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Is </a:t>
            </a:r>
            <a:r>
              <a:rPr lang="en-US" dirty="0" smtClean="0">
                <a:sym typeface="Wingdings" panose="05000000000000000000" pitchFamily="2" charset="2"/>
              </a:rPr>
              <a:t>there any </a:t>
            </a:r>
            <a:r>
              <a:rPr lang="en-US" i="1" dirty="0" smtClean="0">
                <a:sym typeface="Wingdings" panose="05000000000000000000" pitchFamily="2" charset="2"/>
              </a:rPr>
              <a:t>easy </a:t>
            </a:r>
            <a:r>
              <a:rPr lang="en-US" dirty="0" smtClean="0">
                <a:sym typeface="Wingdings" panose="05000000000000000000" pitchFamily="2" charset="2"/>
              </a:rPr>
              <a:t>whistleblowing?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Whistleblowing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515600" cy="4669250"/>
          </a:xfrm>
        </p:spPr>
        <p:txBody>
          <a:bodyPr>
            <a:normAutofit/>
          </a:bodyPr>
          <a:lstStyle/>
          <a:p>
            <a:r>
              <a:rPr lang="en-US" dirty="0" smtClean="0"/>
              <a:t>Release of information to the public, by an employee of his/her employer’s wrongdoing</a:t>
            </a:r>
          </a:p>
          <a:p>
            <a:pPr lvl="1"/>
            <a:r>
              <a:rPr lang="en-US" dirty="0" smtClean="0"/>
              <a:t>“Ethical resister” or “person of principle”</a:t>
            </a:r>
          </a:p>
          <a:p>
            <a:r>
              <a:rPr lang="en-US" dirty="0" smtClean="0"/>
              <a:t>Conflicting interests involving three parties (one must measure and compare their interests):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Public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company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individual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6545"/>
            <a:ext cx="10515600" cy="1325563"/>
          </a:xfrm>
        </p:spPr>
        <p:txBody>
          <a:bodyPr/>
          <a:lstStyle/>
          <a:p>
            <a:r>
              <a:rPr lang="en-US" dirty="0" smtClean="0"/>
              <a:t>Consequences of Whistleblowing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753"/>
            <a:ext cx="10515600" cy="47025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Whose interests have greater moral priority?</a:t>
            </a:r>
          </a:p>
          <a:p>
            <a:pPr lvl="1"/>
            <a:r>
              <a:rPr lang="en-US" dirty="0" smtClean="0"/>
              <a:t>Consider consequences </a:t>
            </a:r>
            <a:r>
              <a:rPr lang="en-US" dirty="0" smtClean="0">
                <a:sym typeface="Wingdings" panose="05000000000000000000" pitchFamily="2" charset="2"/>
              </a:rPr>
              <a:t> measured in terms of harm and benefit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“How much harm to the public and to yourself would result if you did </a:t>
            </a:r>
            <a:r>
              <a:rPr lang="en-US" i="1" dirty="0" smtClean="0">
                <a:sym typeface="Wingdings" panose="05000000000000000000" pitchFamily="2" charset="2"/>
              </a:rPr>
              <a:t>not</a:t>
            </a:r>
            <a:r>
              <a:rPr lang="en-US" dirty="0" smtClean="0">
                <a:sym typeface="Wingdings" panose="05000000000000000000" pitchFamily="2" charset="2"/>
              </a:rPr>
              <a:t> blow the whistle?” OR…“How much harm to the public and to yourself would result if you </a:t>
            </a:r>
            <a:r>
              <a:rPr lang="en-US" i="1" dirty="0" smtClean="0">
                <a:sym typeface="Wingdings" panose="05000000000000000000" pitchFamily="2" charset="2"/>
              </a:rPr>
              <a:t>did </a:t>
            </a:r>
            <a:r>
              <a:rPr lang="en-US" dirty="0" smtClean="0">
                <a:sym typeface="Wingdings" panose="05000000000000000000" pitchFamily="2" charset="2"/>
              </a:rPr>
              <a:t>blow the whistle?”</a:t>
            </a:r>
          </a:p>
          <a:p>
            <a:r>
              <a:rPr lang="en-US" dirty="0">
                <a:sym typeface="Wingdings" panose="05000000000000000000" pitchFamily="2" charset="2"/>
              </a:rPr>
              <a:t>How to measure harm?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Utilitarian calculus: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How many people would be harmed?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How severe would the harm be? 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How long would it last? 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How likely is it to </a:t>
            </a:r>
            <a:r>
              <a:rPr lang="en-US" dirty="0" smtClean="0">
                <a:sym typeface="Wingdings" panose="05000000000000000000" pitchFamily="2" charset="2"/>
              </a:rPr>
              <a:t>occur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1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6120" cy="1325563"/>
          </a:xfrm>
        </p:spPr>
        <p:txBody>
          <a:bodyPr>
            <a:normAutofit/>
          </a:bodyPr>
          <a:lstStyle/>
          <a:p>
            <a:r>
              <a:rPr lang="en-US" dirty="0"/>
              <a:t>Consequences of </a:t>
            </a:r>
            <a:r>
              <a:rPr lang="en-US" dirty="0" smtClean="0"/>
              <a:t>Whistleblowing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515600" cy="466925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According to Bok, successful whistleblowing: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If the whistleblowing under consideration is unlikely to succeed, then the harm to the public is unlikely to be avoided, and that changes things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Important to consider alternatives  is whistleblowing the best way to achieve consequences?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Did you try other things first, such as internal reporting, to minimize the negative </a:t>
            </a:r>
            <a:r>
              <a:rPr lang="en-US" dirty="0" smtClean="0">
                <a:sym typeface="Wingdings" panose="05000000000000000000" pitchFamily="2" charset="2"/>
              </a:rPr>
              <a:t>consequences?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Consequences of Whistleblowing Cont’d…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515600" cy="4669250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Whistleblowers have duty to verify </a:t>
            </a:r>
            <a:r>
              <a:rPr lang="en-US" dirty="0" smtClean="0">
                <a:sym typeface="Wingdings" panose="05000000000000000000" pitchFamily="2" charset="2"/>
              </a:rPr>
              <a:t>facts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If not true, whistleblowing could put company in financial jeopardy  negative consequences for all stakeholders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Mistaken whistleblowing makes it harder for future whistleblowers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of Whistleblowing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515600" cy="466925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Whistleblowing can be morally justified solely based on </a:t>
            </a:r>
            <a:r>
              <a:rPr lang="en-US" i="1" dirty="0" smtClean="0">
                <a:sym typeface="Wingdings" panose="05000000000000000000" pitchFamily="2" charset="2"/>
              </a:rPr>
              <a:t>intent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If your intentions are good, then whistleblowing is the right thing to do (whether it succeeds or not)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Motives arising from malice may qualify the whistleblowing as unjustified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Rights, Duties &amp; Obligations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515600" cy="4669250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What about rights, duties and obligations to the company?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Is whistleblowing a violation of </a:t>
            </a:r>
            <a:r>
              <a:rPr lang="en-US" i="1" dirty="0">
                <a:sym typeface="Wingdings" panose="05000000000000000000" pitchFamily="2" charset="2"/>
              </a:rPr>
              <a:t>loyalty </a:t>
            </a:r>
            <a:r>
              <a:rPr lang="en-US" dirty="0">
                <a:sym typeface="Wingdings" panose="05000000000000000000" pitchFamily="2" charset="2"/>
              </a:rPr>
              <a:t>to the company?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Do employees have a duty to maintain </a:t>
            </a:r>
            <a:r>
              <a:rPr lang="en-US" i="1" dirty="0">
                <a:sym typeface="Wingdings" panose="05000000000000000000" pitchFamily="2" charset="2"/>
              </a:rPr>
              <a:t>confidentiality</a:t>
            </a:r>
            <a:r>
              <a:rPr lang="en-US" dirty="0" smtClean="0">
                <a:sym typeface="Wingdings" panose="05000000000000000000" pitchFamily="2" charset="2"/>
              </a:rPr>
              <a:t>?  Does whistleblowing violate that duty?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What about duties and obligations to yourself and others?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Do you have an obligation to be loyal to your family?  To society at large?  Which obligation comes first?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Rights, Duties &amp; Obligations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515600" cy="4669250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What about </a:t>
            </a:r>
            <a:r>
              <a:rPr lang="en-US" dirty="0" smtClean="0">
                <a:sym typeface="Wingdings" panose="05000000000000000000" pitchFamily="2" charset="2"/>
              </a:rPr>
              <a:t>rights of others?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Does society have a right to freedom of information?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Freedom from harm?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Do companies and organizations have a duty to allow, rather than a right to prohibit, whistleblowing?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Companies committed to high ethical standards should </a:t>
            </a:r>
            <a:r>
              <a:rPr lang="en-US" i="1" dirty="0" smtClean="0">
                <a:sym typeface="Wingdings" panose="05000000000000000000" pitchFamily="2" charset="2"/>
              </a:rPr>
              <a:t>value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potential </a:t>
            </a:r>
            <a:r>
              <a:rPr lang="en-US" dirty="0" smtClean="0">
                <a:sym typeface="Wingdings" panose="05000000000000000000" pitchFamily="2" charset="2"/>
              </a:rPr>
              <a:t>whistleblowers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Create effective corporate whistleblower protection programs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Reduce need for whistleblowing by respecting employees’ basic political freedoms and being truly socially responsible companies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515600" cy="466925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Do not underestimate the politics of whistleblowing: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Companies will </a:t>
            </a:r>
            <a:r>
              <a:rPr lang="en-US" dirty="0" smtClean="0">
                <a:sym typeface="Wingdings" panose="05000000000000000000" pitchFamily="2" charset="2"/>
              </a:rPr>
              <a:t>likely do </a:t>
            </a:r>
            <a:r>
              <a:rPr lang="en-US" dirty="0" smtClean="0">
                <a:sym typeface="Wingdings" panose="05000000000000000000" pitchFamily="2" charset="2"/>
              </a:rPr>
              <a:t>their best to squelch the story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 whistleblower may not want publicity that invades privacy and disrupts life, not to mention future livelihood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Can result in demotion and potential harassment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If, after checking facts, you decide to blow the whistle, do so after careful planning – make it count!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8303</TotalTime>
  <Words>694</Words>
  <Application>Microsoft Office PowerPoint</Application>
  <PresentationFormat>Widescreen</PresentationFormat>
  <Paragraphs>83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</vt:lpstr>
      <vt:lpstr>Wingdings</vt:lpstr>
      <vt:lpstr>Office Theme</vt:lpstr>
      <vt:lpstr>PowerPoint Presentation</vt:lpstr>
      <vt:lpstr>Whistleblowing</vt:lpstr>
      <vt:lpstr>Consequences of Whistleblowing</vt:lpstr>
      <vt:lpstr>Consequences of Whistleblowing Cont’d…</vt:lpstr>
      <vt:lpstr>Consequences of Whistleblowing Cont’d…</vt:lpstr>
      <vt:lpstr>Intent of Whistleblowing</vt:lpstr>
      <vt:lpstr>Rights, Duties &amp; Obligations</vt:lpstr>
      <vt:lpstr>Rights, Duties &amp; Obligations Cont’d…</vt:lpstr>
      <vt:lpstr>Make it Count</vt:lpstr>
      <vt:lpstr>Make it Count Cont’d…</vt:lpstr>
    </vt:vector>
  </TitlesOfParts>
  <Company>NAIT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Majeau</dc:creator>
  <cp:lastModifiedBy>Stephen Latta</cp:lastModifiedBy>
  <cp:revision>88</cp:revision>
  <dcterms:created xsi:type="dcterms:W3CDTF">2017-06-05T20:19:42Z</dcterms:created>
  <dcterms:modified xsi:type="dcterms:W3CDTF">2017-11-27T23:16:32Z</dcterms:modified>
</cp:coreProperties>
</file>