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7" r:id="rId2"/>
    <p:sldId id="259" r:id="rId3"/>
    <p:sldId id="260" r:id="rId4"/>
    <p:sldId id="261" r:id="rId5"/>
    <p:sldId id="275" r:id="rId6"/>
    <p:sldId id="277" r:id="rId7"/>
    <p:sldId id="276" r:id="rId8"/>
    <p:sldId id="278" r:id="rId9"/>
    <p:sldId id="279" r:id="rId10"/>
    <p:sldId id="282" r:id="rId11"/>
    <p:sldId id="283" r:id="rId12"/>
    <p:sldId id="285" r:id="rId13"/>
    <p:sldId id="280" r:id="rId14"/>
    <p:sldId id="315" r:id="rId15"/>
    <p:sldId id="281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7" r:id="rId27"/>
    <p:sldId id="296" r:id="rId28"/>
    <p:sldId id="298" r:id="rId29"/>
    <p:sldId id="299" r:id="rId30"/>
    <p:sldId id="301" r:id="rId31"/>
    <p:sldId id="300" r:id="rId32"/>
    <p:sldId id="302" r:id="rId33"/>
    <p:sldId id="306" r:id="rId34"/>
    <p:sldId id="304" r:id="rId35"/>
    <p:sldId id="305" r:id="rId36"/>
    <p:sldId id="307" r:id="rId37"/>
    <p:sldId id="309" r:id="rId38"/>
    <p:sldId id="310" r:id="rId39"/>
    <p:sldId id="311" r:id="rId40"/>
    <p:sldId id="312" r:id="rId41"/>
    <p:sldId id="313" r:id="rId42"/>
    <p:sldId id="274" r:id="rId43"/>
    <p:sldId id="31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97" d="100"/>
          <a:sy n="97" d="100"/>
        </p:scale>
        <p:origin x="16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6.xml"/><Relationship Id="rId3" Type="http://schemas.openxmlformats.org/officeDocument/2006/relationships/slide" Target="../slides/slide16.xml"/><Relationship Id="rId7" Type="http://schemas.openxmlformats.org/officeDocument/2006/relationships/slide" Target="../slides/slide32.xml"/><Relationship Id="rId2" Type="http://schemas.openxmlformats.org/officeDocument/2006/relationships/slide" Target="../slides/slide8.xml"/><Relationship Id="rId1" Type="http://schemas.openxmlformats.org/officeDocument/2006/relationships/slide" Target="../slides/slide4.xml"/><Relationship Id="rId6" Type="http://schemas.openxmlformats.org/officeDocument/2006/relationships/slide" Target="../slides/slide28.xml"/><Relationship Id="rId5" Type="http://schemas.openxmlformats.org/officeDocument/2006/relationships/slide" Target="../slides/slide25.xml"/><Relationship Id="rId4" Type="http://schemas.openxmlformats.org/officeDocument/2006/relationships/slide" Target="../slides/slide21.xml"/><Relationship Id="rId9" Type="http://schemas.openxmlformats.org/officeDocument/2006/relationships/slide" Target="../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85DC8-C15B-474C-9B09-9A614E7925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8A008F-737D-45A0-8D6E-269AF4CFEA6E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 action="ppaction://hlinksldjump"/>
            </a:rPr>
            <a:t>Egoism</a:t>
          </a:r>
          <a:endParaRPr lang="en-US" dirty="0"/>
        </a:p>
      </dgm:t>
    </dgm:pt>
    <dgm:pt modelId="{B5B1F438-4045-446E-94D0-2C6D79BC757F}" type="parTrans" cxnId="{D8C00EBC-68E5-47F6-BFD0-94816D3F897D}">
      <dgm:prSet/>
      <dgm:spPr/>
      <dgm:t>
        <a:bodyPr/>
        <a:lstStyle/>
        <a:p>
          <a:endParaRPr lang="en-US"/>
        </a:p>
      </dgm:t>
    </dgm:pt>
    <dgm:pt modelId="{7532E2CC-8B3F-4E45-AB1F-FD777023FB98}" type="sibTrans" cxnId="{D8C00EBC-68E5-47F6-BFD0-94816D3F897D}">
      <dgm:prSet/>
      <dgm:spPr/>
      <dgm:t>
        <a:bodyPr/>
        <a:lstStyle/>
        <a:p>
          <a:endParaRPr lang="en-US"/>
        </a:p>
      </dgm:t>
    </dgm:pt>
    <dgm:pt modelId="{A95C752D-0B5B-4C14-9243-8E0B934FDC51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2" action="ppaction://hlinksldjump"/>
            </a:rPr>
            <a:t>Utilitarianism</a:t>
          </a:r>
          <a:endParaRPr lang="en-US" dirty="0"/>
        </a:p>
      </dgm:t>
    </dgm:pt>
    <dgm:pt modelId="{DAC6E887-5D89-41F5-880C-55BF2B5DDA9F}" type="parTrans" cxnId="{47FEE79C-1846-498B-817C-6C0CDFDD76E3}">
      <dgm:prSet/>
      <dgm:spPr/>
      <dgm:t>
        <a:bodyPr/>
        <a:lstStyle/>
        <a:p>
          <a:endParaRPr lang="en-US"/>
        </a:p>
      </dgm:t>
    </dgm:pt>
    <dgm:pt modelId="{DC57F889-23EF-4AE5-8417-FA0BF7355FC2}" type="sibTrans" cxnId="{47FEE79C-1846-498B-817C-6C0CDFDD76E3}">
      <dgm:prSet/>
      <dgm:spPr/>
      <dgm:t>
        <a:bodyPr/>
        <a:lstStyle/>
        <a:p>
          <a:endParaRPr lang="en-US"/>
        </a:p>
      </dgm:t>
    </dgm:pt>
    <dgm:pt modelId="{1D23B1E3-7166-4CE6-8E57-B137512A4D58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3" action="ppaction://hlinksldjump"/>
            </a:rPr>
            <a:t>Kantian Ethics</a:t>
          </a:r>
          <a:endParaRPr lang="en-US" dirty="0"/>
        </a:p>
      </dgm:t>
    </dgm:pt>
    <dgm:pt modelId="{43EB523E-5E49-4BCC-A07A-567A42CE0659}" type="parTrans" cxnId="{64EC403A-C188-42CE-8654-D6E0616D1474}">
      <dgm:prSet/>
      <dgm:spPr/>
      <dgm:t>
        <a:bodyPr/>
        <a:lstStyle/>
        <a:p>
          <a:endParaRPr lang="en-US"/>
        </a:p>
      </dgm:t>
    </dgm:pt>
    <dgm:pt modelId="{78B18C05-3F99-4A44-BA63-544DAEB5B5E7}" type="sibTrans" cxnId="{64EC403A-C188-42CE-8654-D6E0616D1474}">
      <dgm:prSet/>
      <dgm:spPr/>
      <dgm:t>
        <a:bodyPr/>
        <a:lstStyle/>
        <a:p>
          <a:endParaRPr lang="en-US"/>
        </a:p>
      </dgm:t>
    </dgm:pt>
    <dgm:pt modelId="{5C7584A1-DBAB-4F54-8B90-D8666D1D6872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4" action="ppaction://hlinksldjump"/>
            </a:rPr>
            <a:t>Virtue Ethics</a:t>
          </a:r>
          <a:endParaRPr lang="en-US" dirty="0"/>
        </a:p>
      </dgm:t>
    </dgm:pt>
    <dgm:pt modelId="{91533138-A4E3-484E-8E72-11EF48FBF04F}" type="parTrans" cxnId="{3DE3E61D-19A1-4AFA-AE2A-D8813497A3A6}">
      <dgm:prSet/>
      <dgm:spPr/>
      <dgm:t>
        <a:bodyPr/>
        <a:lstStyle/>
        <a:p>
          <a:endParaRPr lang="en-US"/>
        </a:p>
      </dgm:t>
    </dgm:pt>
    <dgm:pt modelId="{8B252932-7620-470D-AE99-8B9B1036414D}" type="sibTrans" cxnId="{3DE3E61D-19A1-4AFA-AE2A-D8813497A3A6}">
      <dgm:prSet/>
      <dgm:spPr/>
      <dgm:t>
        <a:bodyPr/>
        <a:lstStyle/>
        <a:p>
          <a:endParaRPr lang="en-US"/>
        </a:p>
      </dgm:t>
    </dgm:pt>
    <dgm:pt modelId="{13069AEB-9089-4346-BE38-9739FCB54260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5" action="ppaction://hlinksldjump"/>
            </a:rPr>
            <a:t>Intuitionism</a:t>
          </a:r>
          <a:endParaRPr lang="en-US" dirty="0"/>
        </a:p>
      </dgm:t>
    </dgm:pt>
    <dgm:pt modelId="{EFE0046E-D52A-4BDE-900C-97FA91D473A4}" type="parTrans" cxnId="{9F5FD618-5BD3-478D-B293-3F0B1C7594C5}">
      <dgm:prSet/>
      <dgm:spPr/>
      <dgm:t>
        <a:bodyPr/>
        <a:lstStyle/>
        <a:p>
          <a:endParaRPr lang="en-US"/>
        </a:p>
      </dgm:t>
    </dgm:pt>
    <dgm:pt modelId="{F165AAB7-1737-4BE6-9701-5F5D8D214E75}" type="sibTrans" cxnId="{9F5FD618-5BD3-478D-B293-3F0B1C7594C5}">
      <dgm:prSet/>
      <dgm:spPr/>
      <dgm:t>
        <a:bodyPr/>
        <a:lstStyle/>
        <a:p>
          <a:endParaRPr lang="en-US"/>
        </a:p>
      </dgm:t>
    </dgm:pt>
    <dgm:pt modelId="{43094C89-C529-41F4-AB5C-9ADEA4EDA3E0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6" action="ppaction://hlinksldjump"/>
            </a:rPr>
            <a:t>Rights Theories</a:t>
          </a:r>
          <a:endParaRPr lang="en-US" dirty="0"/>
        </a:p>
      </dgm:t>
    </dgm:pt>
    <dgm:pt modelId="{B4F7D116-3563-480A-927A-41E5327EF742}" type="parTrans" cxnId="{8C08501D-11B5-4E82-8B87-B46454E1889D}">
      <dgm:prSet/>
      <dgm:spPr/>
      <dgm:t>
        <a:bodyPr/>
        <a:lstStyle/>
        <a:p>
          <a:endParaRPr lang="en-US"/>
        </a:p>
      </dgm:t>
    </dgm:pt>
    <dgm:pt modelId="{C62F5334-714E-4631-812B-4C9968829173}" type="sibTrans" cxnId="{8C08501D-11B5-4E82-8B87-B46454E1889D}">
      <dgm:prSet/>
      <dgm:spPr/>
      <dgm:t>
        <a:bodyPr/>
        <a:lstStyle/>
        <a:p>
          <a:endParaRPr lang="en-US"/>
        </a:p>
      </dgm:t>
    </dgm:pt>
    <dgm:pt modelId="{2EA6065F-7D6C-44C3-802A-69179FEDA37D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7" action="ppaction://hlinksldjump"/>
            </a:rPr>
            <a:t>Justice Theories</a:t>
          </a:r>
          <a:endParaRPr lang="en-US" dirty="0"/>
        </a:p>
      </dgm:t>
    </dgm:pt>
    <dgm:pt modelId="{EA09DF5C-A960-44F5-B421-7C085A051CE4}" type="parTrans" cxnId="{66A61984-C94E-45CE-A834-9C445E9345B8}">
      <dgm:prSet/>
      <dgm:spPr/>
      <dgm:t>
        <a:bodyPr/>
        <a:lstStyle/>
        <a:p>
          <a:endParaRPr lang="en-US"/>
        </a:p>
      </dgm:t>
    </dgm:pt>
    <dgm:pt modelId="{9C302662-EFBA-4304-B81D-48A275F974D0}" type="sibTrans" cxnId="{66A61984-C94E-45CE-A834-9C445E9345B8}">
      <dgm:prSet/>
      <dgm:spPr/>
      <dgm:t>
        <a:bodyPr/>
        <a:lstStyle/>
        <a:p>
          <a:endParaRPr lang="en-US"/>
        </a:p>
      </dgm:t>
    </dgm:pt>
    <dgm:pt modelId="{C4B0ABE4-4CC0-4C2B-B8B9-5A9AED35AD09}">
      <dgm:prSet/>
      <dgm:spPr/>
      <dgm:t>
        <a:bodyPr/>
        <a:lstStyle/>
        <a:p>
          <a:pPr rtl="0"/>
          <a:r>
            <a:rPr lang="en-US" dirty="0" err="1" smtClean="0">
              <a:hlinkClick xmlns:r="http://schemas.openxmlformats.org/officeDocument/2006/relationships" r:id="rId8" action="ppaction://hlinksldjump"/>
            </a:rPr>
            <a:t>Religionism</a:t>
          </a:r>
          <a:endParaRPr lang="en-US" dirty="0"/>
        </a:p>
      </dgm:t>
    </dgm:pt>
    <dgm:pt modelId="{7FA0B9F6-CEE4-4BD7-9ADA-5B032E904C25}" type="parTrans" cxnId="{31DA5F37-ED0A-40A3-81A0-C9A21876FBB8}">
      <dgm:prSet/>
      <dgm:spPr/>
      <dgm:t>
        <a:bodyPr/>
        <a:lstStyle/>
        <a:p>
          <a:endParaRPr lang="en-US"/>
        </a:p>
      </dgm:t>
    </dgm:pt>
    <dgm:pt modelId="{FB80B718-3A34-416C-A1D5-9F63C460D67A}" type="sibTrans" cxnId="{31DA5F37-ED0A-40A3-81A0-C9A21876FBB8}">
      <dgm:prSet/>
      <dgm:spPr/>
      <dgm:t>
        <a:bodyPr/>
        <a:lstStyle/>
        <a:p>
          <a:endParaRPr lang="en-US"/>
        </a:p>
      </dgm:t>
    </dgm:pt>
    <dgm:pt modelId="{33D4B045-8A2C-4813-92AA-2113A836C094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9" action="ppaction://hlinksldjump"/>
            </a:rPr>
            <a:t>Relativism</a:t>
          </a:r>
          <a:endParaRPr lang="en-US" dirty="0"/>
        </a:p>
      </dgm:t>
    </dgm:pt>
    <dgm:pt modelId="{A521A237-9E14-4088-AF46-2B13AA4204F1}" type="parTrans" cxnId="{F516855E-0B79-4839-B590-8F3088A6D6C6}">
      <dgm:prSet/>
      <dgm:spPr/>
      <dgm:t>
        <a:bodyPr/>
        <a:lstStyle/>
        <a:p>
          <a:endParaRPr lang="en-US"/>
        </a:p>
      </dgm:t>
    </dgm:pt>
    <dgm:pt modelId="{38FB9E0B-C04E-4436-B9B3-302543B1E18B}" type="sibTrans" cxnId="{F516855E-0B79-4839-B590-8F3088A6D6C6}">
      <dgm:prSet/>
      <dgm:spPr/>
      <dgm:t>
        <a:bodyPr/>
        <a:lstStyle/>
        <a:p>
          <a:endParaRPr lang="en-US"/>
        </a:p>
      </dgm:t>
    </dgm:pt>
    <dgm:pt modelId="{80B3C84F-D591-4862-993F-4681E435DA01}" type="pres">
      <dgm:prSet presAssocID="{F6985DC8-C15B-474C-9B09-9A614E7925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B5E48-66EA-4336-A56E-B32AA5F8B797}" type="pres">
      <dgm:prSet presAssocID="{898A008F-737D-45A0-8D6E-269AF4CFEA6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04383-3A84-406B-A9CE-D6B5FD5B28C2}" type="pres">
      <dgm:prSet presAssocID="{7532E2CC-8B3F-4E45-AB1F-FD777023FB98}" presName="sibTrans" presStyleCnt="0"/>
      <dgm:spPr/>
    </dgm:pt>
    <dgm:pt modelId="{5EF75838-DD0D-4958-A036-602E327C7571}" type="pres">
      <dgm:prSet presAssocID="{A95C752D-0B5B-4C14-9243-8E0B934FDC5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A6AB6-1195-42E4-AB1C-0481FC7059EE}" type="pres">
      <dgm:prSet presAssocID="{DC57F889-23EF-4AE5-8417-FA0BF7355FC2}" presName="sibTrans" presStyleCnt="0"/>
      <dgm:spPr/>
    </dgm:pt>
    <dgm:pt modelId="{B0A7D091-616E-42CF-85ED-0CF4348F0537}" type="pres">
      <dgm:prSet presAssocID="{1D23B1E3-7166-4CE6-8E57-B137512A4D5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DDF62-9AF8-46D5-8360-DF9F1A477AFC}" type="pres">
      <dgm:prSet presAssocID="{78B18C05-3F99-4A44-BA63-544DAEB5B5E7}" presName="sibTrans" presStyleCnt="0"/>
      <dgm:spPr/>
    </dgm:pt>
    <dgm:pt modelId="{39FD383F-69A1-471E-8C9E-2F0765AB4A6A}" type="pres">
      <dgm:prSet presAssocID="{5C7584A1-DBAB-4F54-8B90-D8666D1D6872}" presName="node" presStyleLbl="node1" presStyleIdx="3" presStyleCnt="9" custLinFactX="-100000" custLinFactY="15914" custLinFactNeighborX="-11985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F34F7-1334-40D4-82A9-43AEA0A76491}" type="pres">
      <dgm:prSet presAssocID="{8B252932-7620-470D-AE99-8B9B1036414D}" presName="sibTrans" presStyleCnt="0"/>
      <dgm:spPr/>
    </dgm:pt>
    <dgm:pt modelId="{864EDACC-EC7F-4215-A7DC-7A9BA233AE8A}" type="pres">
      <dgm:prSet presAssocID="{13069AEB-9089-4346-BE38-9739FCB5426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D692B-3FE6-4402-B163-99FF74566ACD}" type="pres">
      <dgm:prSet presAssocID="{F165AAB7-1737-4BE6-9701-5F5D8D214E75}" presName="sibTrans" presStyleCnt="0"/>
      <dgm:spPr/>
    </dgm:pt>
    <dgm:pt modelId="{ED91760E-9891-4107-B863-844F0BCE6A4B}" type="pres">
      <dgm:prSet presAssocID="{43094C89-C529-41F4-AB5C-9ADEA4EDA3E0}" presName="node" presStyleLbl="node1" presStyleIdx="5" presStyleCnt="9" custLinFactX="9720" custLinFactY="1099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AF1F6-C342-4D4A-9B85-843612313A4F}" type="pres">
      <dgm:prSet presAssocID="{C62F5334-714E-4631-812B-4C9968829173}" presName="sibTrans" presStyleCnt="0"/>
      <dgm:spPr/>
    </dgm:pt>
    <dgm:pt modelId="{4F5D1D63-F009-4A48-80B9-D275465DF4CC}" type="pres">
      <dgm:prSet presAssocID="{2EA6065F-7D6C-44C3-802A-69179FEDA37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BAE6D-928B-4D6C-9261-4BD8F876CE3F}" type="pres">
      <dgm:prSet presAssocID="{9C302662-EFBA-4304-B81D-48A275F974D0}" presName="sibTrans" presStyleCnt="0"/>
      <dgm:spPr/>
    </dgm:pt>
    <dgm:pt modelId="{EE7136B0-566C-41F4-8D64-0763471CF8FF}" type="pres">
      <dgm:prSet presAssocID="{C4B0ABE4-4CC0-4C2B-B8B9-5A9AED35AD09}" presName="node" presStyleLbl="node1" presStyleIdx="7" presStyleCnt="9" custLinFactX="-130477" custLinFactY="13260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5D472-B772-4736-90D4-94EC41DB3D4B}" type="pres">
      <dgm:prSet presAssocID="{FB80B718-3A34-416C-A1D5-9F63C460D67A}" presName="sibTrans" presStyleCnt="0"/>
      <dgm:spPr/>
    </dgm:pt>
    <dgm:pt modelId="{9033736A-B61B-499D-87B2-9612EC0E4CFB}" type="pres">
      <dgm:prSet presAssocID="{33D4B045-8A2C-4813-92AA-2113A836C094}" presName="node" presStyleLbl="node1" presStyleIdx="8" presStyleCnt="9" custLinFactNeighborX="-55154" custLinFactNeighborY="-2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A5F37-ED0A-40A3-81A0-C9A21876FBB8}" srcId="{F6985DC8-C15B-474C-9B09-9A614E79250C}" destId="{C4B0ABE4-4CC0-4C2B-B8B9-5A9AED35AD09}" srcOrd="7" destOrd="0" parTransId="{7FA0B9F6-CEE4-4BD7-9ADA-5B032E904C25}" sibTransId="{FB80B718-3A34-416C-A1D5-9F63C460D67A}"/>
    <dgm:cxn modelId="{1FB3E9AB-D69C-4EC1-87BF-28F3DC6D7C63}" type="presOf" srcId="{2EA6065F-7D6C-44C3-802A-69179FEDA37D}" destId="{4F5D1D63-F009-4A48-80B9-D275465DF4CC}" srcOrd="0" destOrd="0" presId="urn:microsoft.com/office/officeart/2005/8/layout/default"/>
    <dgm:cxn modelId="{90513EE0-9261-47A2-9C61-C5C2FA01B379}" type="presOf" srcId="{33D4B045-8A2C-4813-92AA-2113A836C094}" destId="{9033736A-B61B-499D-87B2-9612EC0E4CFB}" srcOrd="0" destOrd="0" presId="urn:microsoft.com/office/officeart/2005/8/layout/default"/>
    <dgm:cxn modelId="{75C87FE1-CFC4-4320-8BCE-D394F7834B32}" type="presOf" srcId="{898A008F-737D-45A0-8D6E-269AF4CFEA6E}" destId="{412B5E48-66EA-4336-A56E-B32AA5F8B797}" srcOrd="0" destOrd="0" presId="urn:microsoft.com/office/officeart/2005/8/layout/default"/>
    <dgm:cxn modelId="{182B0C34-A4BF-4434-9439-2EFE47E38323}" type="presOf" srcId="{43094C89-C529-41F4-AB5C-9ADEA4EDA3E0}" destId="{ED91760E-9891-4107-B863-844F0BCE6A4B}" srcOrd="0" destOrd="0" presId="urn:microsoft.com/office/officeart/2005/8/layout/default"/>
    <dgm:cxn modelId="{A1694A51-C783-479C-9861-C87B83B7CF4D}" type="presOf" srcId="{A95C752D-0B5B-4C14-9243-8E0B934FDC51}" destId="{5EF75838-DD0D-4958-A036-602E327C7571}" srcOrd="0" destOrd="0" presId="urn:microsoft.com/office/officeart/2005/8/layout/default"/>
    <dgm:cxn modelId="{8CAC21A6-3285-46E7-8E14-0CF4F0269589}" type="presOf" srcId="{13069AEB-9089-4346-BE38-9739FCB54260}" destId="{864EDACC-EC7F-4215-A7DC-7A9BA233AE8A}" srcOrd="0" destOrd="0" presId="urn:microsoft.com/office/officeart/2005/8/layout/default"/>
    <dgm:cxn modelId="{47FEE79C-1846-498B-817C-6C0CDFDD76E3}" srcId="{F6985DC8-C15B-474C-9B09-9A614E79250C}" destId="{A95C752D-0B5B-4C14-9243-8E0B934FDC51}" srcOrd="1" destOrd="0" parTransId="{DAC6E887-5D89-41F5-880C-55BF2B5DDA9F}" sibTransId="{DC57F889-23EF-4AE5-8417-FA0BF7355FC2}"/>
    <dgm:cxn modelId="{66A61984-C94E-45CE-A834-9C445E9345B8}" srcId="{F6985DC8-C15B-474C-9B09-9A614E79250C}" destId="{2EA6065F-7D6C-44C3-802A-69179FEDA37D}" srcOrd="6" destOrd="0" parTransId="{EA09DF5C-A960-44F5-B421-7C085A051CE4}" sibTransId="{9C302662-EFBA-4304-B81D-48A275F974D0}"/>
    <dgm:cxn modelId="{D8C00EBC-68E5-47F6-BFD0-94816D3F897D}" srcId="{F6985DC8-C15B-474C-9B09-9A614E79250C}" destId="{898A008F-737D-45A0-8D6E-269AF4CFEA6E}" srcOrd="0" destOrd="0" parTransId="{B5B1F438-4045-446E-94D0-2C6D79BC757F}" sibTransId="{7532E2CC-8B3F-4E45-AB1F-FD777023FB98}"/>
    <dgm:cxn modelId="{F516855E-0B79-4839-B590-8F3088A6D6C6}" srcId="{F6985DC8-C15B-474C-9B09-9A614E79250C}" destId="{33D4B045-8A2C-4813-92AA-2113A836C094}" srcOrd="8" destOrd="0" parTransId="{A521A237-9E14-4088-AF46-2B13AA4204F1}" sibTransId="{38FB9E0B-C04E-4436-B9B3-302543B1E18B}"/>
    <dgm:cxn modelId="{8C08501D-11B5-4E82-8B87-B46454E1889D}" srcId="{F6985DC8-C15B-474C-9B09-9A614E79250C}" destId="{43094C89-C529-41F4-AB5C-9ADEA4EDA3E0}" srcOrd="5" destOrd="0" parTransId="{B4F7D116-3563-480A-927A-41E5327EF742}" sibTransId="{C62F5334-714E-4631-812B-4C9968829173}"/>
    <dgm:cxn modelId="{64EC403A-C188-42CE-8654-D6E0616D1474}" srcId="{F6985DC8-C15B-474C-9B09-9A614E79250C}" destId="{1D23B1E3-7166-4CE6-8E57-B137512A4D58}" srcOrd="2" destOrd="0" parTransId="{43EB523E-5E49-4BCC-A07A-567A42CE0659}" sibTransId="{78B18C05-3F99-4A44-BA63-544DAEB5B5E7}"/>
    <dgm:cxn modelId="{3DE3E61D-19A1-4AFA-AE2A-D8813497A3A6}" srcId="{F6985DC8-C15B-474C-9B09-9A614E79250C}" destId="{5C7584A1-DBAB-4F54-8B90-D8666D1D6872}" srcOrd="3" destOrd="0" parTransId="{91533138-A4E3-484E-8E72-11EF48FBF04F}" sibTransId="{8B252932-7620-470D-AE99-8B9B1036414D}"/>
    <dgm:cxn modelId="{63D735C8-6B8B-4692-BB68-8956BB813A44}" type="presOf" srcId="{C4B0ABE4-4CC0-4C2B-B8B9-5A9AED35AD09}" destId="{EE7136B0-566C-41F4-8D64-0763471CF8FF}" srcOrd="0" destOrd="0" presId="urn:microsoft.com/office/officeart/2005/8/layout/default"/>
    <dgm:cxn modelId="{9F5FD618-5BD3-478D-B293-3F0B1C7594C5}" srcId="{F6985DC8-C15B-474C-9B09-9A614E79250C}" destId="{13069AEB-9089-4346-BE38-9739FCB54260}" srcOrd="4" destOrd="0" parTransId="{EFE0046E-D52A-4BDE-900C-97FA91D473A4}" sibTransId="{F165AAB7-1737-4BE6-9701-5F5D8D214E75}"/>
    <dgm:cxn modelId="{71F6DF10-AD8C-4E15-AD01-6C6D6C3B03AC}" type="presOf" srcId="{5C7584A1-DBAB-4F54-8B90-D8666D1D6872}" destId="{39FD383F-69A1-471E-8C9E-2F0765AB4A6A}" srcOrd="0" destOrd="0" presId="urn:microsoft.com/office/officeart/2005/8/layout/default"/>
    <dgm:cxn modelId="{25C605F1-AA8C-4572-BD68-AE87ACB45741}" type="presOf" srcId="{1D23B1E3-7166-4CE6-8E57-B137512A4D58}" destId="{B0A7D091-616E-42CF-85ED-0CF4348F0537}" srcOrd="0" destOrd="0" presId="urn:microsoft.com/office/officeart/2005/8/layout/default"/>
    <dgm:cxn modelId="{7DDA0029-9661-4A4F-B85E-2EB1C8976FF4}" type="presOf" srcId="{F6985DC8-C15B-474C-9B09-9A614E79250C}" destId="{80B3C84F-D591-4862-993F-4681E435DA01}" srcOrd="0" destOrd="0" presId="urn:microsoft.com/office/officeart/2005/8/layout/default"/>
    <dgm:cxn modelId="{2D3B242B-0C82-4936-BC4C-2E85F0A50108}" type="presParOf" srcId="{80B3C84F-D591-4862-993F-4681E435DA01}" destId="{412B5E48-66EA-4336-A56E-B32AA5F8B797}" srcOrd="0" destOrd="0" presId="urn:microsoft.com/office/officeart/2005/8/layout/default"/>
    <dgm:cxn modelId="{F8B39B63-DFC8-44E3-8C6A-58B1FFA36B04}" type="presParOf" srcId="{80B3C84F-D591-4862-993F-4681E435DA01}" destId="{7A904383-3A84-406B-A9CE-D6B5FD5B28C2}" srcOrd="1" destOrd="0" presId="urn:microsoft.com/office/officeart/2005/8/layout/default"/>
    <dgm:cxn modelId="{9DD2C20A-2BA1-4029-AAD9-EFEF47B0F506}" type="presParOf" srcId="{80B3C84F-D591-4862-993F-4681E435DA01}" destId="{5EF75838-DD0D-4958-A036-602E327C7571}" srcOrd="2" destOrd="0" presId="urn:microsoft.com/office/officeart/2005/8/layout/default"/>
    <dgm:cxn modelId="{FE3A35F6-D3B3-41F1-81D7-0AAA907A1950}" type="presParOf" srcId="{80B3C84F-D591-4862-993F-4681E435DA01}" destId="{E54A6AB6-1195-42E4-AB1C-0481FC7059EE}" srcOrd="3" destOrd="0" presId="urn:microsoft.com/office/officeart/2005/8/layout/default"/>
    <dgm:cxn modelId="{186A8FB7-5C35-48B6-A69E-590527A2E2D7}" type="presParOf" srcId="{80B3C84F-D591-4862-993F-4681E435DA01}" destId="{B0A7D091-616E-42CF-85ED-0CF4348F0537}" srcOrd="4" destOrd="0" presId="urn:microsoft.com/office/officeart/2005/8/layout/default"/>
    <dgm:cxn modelId="{43AB04B9-D91B-44E7-A912-35B1054E3503}" type="presParOf" srcId="{80B3C84F-D591-4862-993F-4681E435DA01}" destId="{9D0DDF62-9AF8-46D5-8360-DF9F1A477AFC}" srcOrd="5" destOrd="0" presId="urn:microsoft.com/office/officeart/2005/8/layout/default"/>
    <dgm:cxn modelId="{200A147E-50AC-4A87-9CEE-CD318489C09E}" type="presParOf" srcId="{80B3C84F-D591-4862-993F-4681E435DA01}" destId="{39FD383F-69A1-471E-8C9E-2F0765AB4A6A}" srcOrd="6" destOrd="0" presId="urn:microsoft.com/office/officeart/2005/8/layout/default"/>
    <dgm:cxn modelId="{6C6806DF-51DB-412C-AA22-E6671D755F70}" type="presParOf" srcId="{80B3C84F-D591-4862-993F-4681E435DA01}" destId="{112F34F7-1334-40D4-82A9-43AEA0A76491}" srcOrd="7" destOrd="0" presId="urn:microsoft.com/office/officeart/2005/8/layout/default"/>
    <dgm:cxn modelId="{50CE03A8-2224-46BE-AD8E-F40C66F3434B}" type="presParOf" srcId="{80B3C84F-D591-4862-993F-4681E435DA01}" destId="{864EDACC-EC7F-4215-A7DC-7A9BA233AE8A}" srcOrd="8" destOrd="0" presId="urn:microsoft.com/office/officeart/2005/8/layout/default"/>
    <dgm:cxn modelId="{2A07CA7E-007B-4A86-B43E-D6ABC3A98069}" type="presParOf" srcId="{80B3C84F-D591-4862-993F-4681E435DA01}" destId="{006D692B-3FE6-4402-B163-99FF74566ACD}" srcOrd="9" destOrd="0" presId="urn:microsoft.com/office/officeart/2005/8/layout/default"/>
    <dgm:cxn modelId="{81121CF9-2750-4868-9426-013E1FDA40E9}" type="presParOf" srcId="{80B3C84F-D591-4862-993F-4681E435DA01}" destId="{ED91760E-9891-4107-B863-844F0BCE6A4B}" srcOrd="10" destOrd="0" presId="urn:microsoft.com/office/officeart/2005/8/layout/default"/>
    <dgm:cxn modelId="{230B4F39-34D9-42F5-BE9C-F118F6D7AE07}" type="presParOf" srcId="{80B3C84F-D591-4862-993F-4681E435DA01}" destId="{9C7AF1F6-C342-4D4A-9B85-843612313A4F}" srcOrd="11" destOrd="0" presId="urn:microsoft.com/office/officeart/2005/8/layout/default"/>
    <dgm:cxn modelId="{36787AE3-279D-4909-A820-2FA36090F28D}" type="presParOf" srcId="{80B3C84F-D591-4862-993F-4681E435DA01}" destId="{4F5D1D63-F009-4A48-80B9-D275465DF4CC}" srcOrd="12" destOrd="0" presId="urn:microsoft.com/office/officeart/2005/8/layout/default"/>
    <dgm:cxn modelId="{CBACF264-2140-41F7-A504-365849EEEEF4}" type="presParOf" srcId="{80B3C84F-D591-4862-993F-4681E435DA01}" destId="{927BAE6D-928B-4D6C-9261-4BD8F876CE3F}" srcOrd="13" destOrd="0" presId="urn:microsoft.com/office/officeart/2005/8/layout/default"/>
    <dgm:cxn modelId="{F79CB4C2-2822-4B6B-9064-D4F535A588F3}" type="presParOf" srcId="{80B3C84F-D591-4862-993F-4681E435DA01}" destId="{EE7136B0-566C-41F4-8D64-0763471CF8FF}" srcOrd="14" destOrd="0" presId="urn:microsoft.com/office/officeart/2005/8/layout/default"/>
    <dgm:cxn modelId="{2AB5ECCA-D0D3-4DFD-8D68-768F1E21B740}" type="presParOf" srcId="{80B3C84F-D591-4862-993F-4681E435DA01}" destId="{9625D472-B772-4736-90D4-94EC41DB3D4B}" srcOrd="15" destOrd="0" presId="urn:microsoft.com/office/officeart/2005/8/layout/default"/>
    <dgm:cxn modelId="{8BDCF9E3-5085-4CC9-A048-5230B8C9F79E}" type="presParOf" srcId="{80B3C84F-D591-4862-993F-4681E435DA01}" destId="{9033736A-B61B-499D-87B2-9612EC0E4CF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5E48-66EA-4336-A56E-B32AA5F8B797}">
      <dsp:nvSpPr>
        <dsp:cNvPr id="0" name=""/>
        <dsp:cNvSpPr/>
      </dsp:nvSpPr>
      <dsp:spPr>
        <a:xfrm>
          <a:off x="755181" y="399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hlinkClick xmlns:r="http://schemas.openxmlformats.org/officeDocument/2006/relationships" r:id="" action="ppaction://hlinksldjump"/>
            </a:rPr>
            <a:t>Egoism</a:t>
          </a:r>
          <a:endParaRPr lang="en-US" sz="3000" kern="1200" dirty="0"/>
        </a:p>
      </dsp:txBody>
      <dsp:txXfrm>
        <a:off x="755181" y="399"/>
        <a:ext cx="2313520" cy="1388112"/>
      </dsp:txXfrm>
    </dsp:sp>
    <dsp:sp modelId="{5EF75838-DD0D-4958-A036-602E327C7571}">
      <dsp:nvSpPr>
        <dsp:cNvPr id="0" name=""/>
        <dsp:cNvSpPr/>
      </dsp:nvSpPr>
      <dsp:spPr>
        <a:xfrm>
          <a:off x="3300054" y="399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hlinkClick xmlns:r="http://schemas.openxmlformats.org/officeDocument/2006/relationships" r:id="" action="ppaction://hlinksldjump"/>
            </a:rPr>
            <a:t>Utilitarianism</a:t>
          </a:r>
          <a:endParaRPr lang="en-US" sz="3000" kern="1200" dirty="0"/>
        </a:p>
      </dsp:txBody>
      <dsp:txXfrm>
        <a:off x="3300054" y="399"/>
        <a:ext cx="2313520" cy="1388112"/>
      </dsp:txXfrm>
    </dsp:sp>
    <dsp:sp modelId="{B0A7D091-616E-42CF-85ED-0CF4348F0537}">
      <dsp:nvSpPr>
        <dsp:cNvPr id="0" name=""/>
        <dsp:cNvSpPr/>
      </dsp:nvSpPr>
      <dsp:spPr>
        <a:xfrm>
          <a:off x="5844927" y="399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hlinkClick xmlns:r="http://schemas.openxmlformats.org/officeDocument/2006/relationships" r:id="" action="ppaction://hlinksldjump"/>
            </a:rPr>
            <a:t>Kantian Ethics</a:t>
          </a:r>
          <a:endParaRPr lang="en-US" sz="3000" kern="1200" dirty="0"/>
        </a:p>
      </dsp:txBody>
      <dsp:txXfrm>
        <a:off x="5844927" y="399"/>
        <a:ext cx="2313520" cy="1388112"/>
      </dsp:txXfrm>
    </dsp:sp>
    <dsp:sp modelId="{39FD383F-69A1-471E-8C9E-2F0765AB4A6A}">
      <dsp:nvSpPr>
        <dsp:cNvPr id="0" name=""/>
        <dsp:cNvSpPr/>
      </dsp:nvSpPr>
      <dsp:spPr>
        <a:xfrm>
          <a:off x="3303385" y="1609416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hlinkClick xmlns:r="http://schemas.openxmlformats.org/officeDocument/2006/relationships" r:id="" action="ppaction://hlinksldjump"/>
            </a:rPr>
            <a:t>Virtue Ethics</a:t>
          </a:r>
          <a:endParaRPr lang="en-US" sz="3000" kern="1200" dirty="0"/>
        </a:p>
      </dsp:txBody>
      <dsp:txXfrm>
        <a:off x="3303385" y="1609416"/>
        <a:ext cx="2313520" cy="1388112"/>
      </dsp:txXfrm>
    </dsp:sp>
    <dsp:sp modelId="{864EDACC-EC7F-4215-A7DC-7A9BA233AE8A}">
      <dsp:nvSpPr>
        <dsp:cNvPr id="0" name=""/>
        <dsp:cNvSpPr/>
      </dsp:nvSpPr>
      <dsp:spPr>
        <a:xfrm>
          <a:off x="755181" y="1619864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hlinkClick xmlns:r="http://schemas.openxmlformats.org/officeDocument/2006/relationships" r:id="" action="ppaction://hlinksldjump"/>
            </a:rPr>
            <a:t>Intuitionism</a:t>
          </a:r>
          <a:endParaRPr lang="en-US" sz="3000" kern="1200" dirty="0"/>
        </a:p>
      </dsp:txBody>
      <dsp:txXfrm>
        <a:off x="755181" y="1619864"/>
        <a:ext cx="2313520" cy="1388112"/>
      </dsp:txXfrm>
    </dsp:sp>
    <dsp:sp modelId="{ED91760E-9891-4107-B863-844F0BCE6A4B}">
      <dsp:nvSpPr>
        <dsp:cNvPr id="0" name=""/>
        <dsp:cNvSpPr/>
      </dsp:nvSpPr>
      <dsp:spPr>
        <a:xfrm>
          <a:off x="5838449" y="3160571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hlinkClick xmlns:r="http://schemas.openxmlformats.org/officeDocument/2006/relationships" r:id="" action="ppaction://hlinksldjump"/>
            </a:rPr>
            <a:t>Rights Theories</a:t>
          </a:r>
          <a:endParaRPr lang="en-US" sz="3000" kern="1200" dirty="0"/>
        </a:p>
      </dsp:txBody>
      <dsp:txXfrm>
        <a:off x="5838449" y="3160571"/>
        <a:ext cx="2313520" cy="1388112"/>
      </dsp:txXfrm>
    </dsp:sp>
    <dsp:sp modelId="{4F5D1D63-F009-4A48-80B9-D275465DF4CC}">
      <dsp:nvSpPr>
        <dsp:cNvPr id="0" name=""/>
        <dsp:cNvSpPr/>
      </dsp:nvSpPr>
      <dsp:spPr>
        <a:xfrm>
          <a:off x="5844927" y="1619864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hlinkClick xmlns:r="http://schemas.openxmlformats.org/officeDocument/2006/relationships" r:id="" action="ppaction://hlinksldjump"/>
            </a:rPr>
            <a:t>Justice Theories</a:t>
          </a:r>
          <a:endParaRPr lang="en-US" sz="3000" kern="1200" dirty="0"/>
        </a:p>
      </dsp:txBody>
      <dsp:txXfrm>
        <a:off x="5844927" y="1619864"/>
        <a:ext cx="2313520" cy="1388112"/>
      </dsp:txXfrm>
    </dsp:sp>
    <dsp:sp modelId="{EE7136B0-566C-41F4-8D64-0763471CF8FF}">
      <dsp:nvSpPr>
        <dsp:cNvPr id="0" name=""/>
        <dsp:cNvSpPr/>
      </dsp:nvSpPr>
      <dsp:spPr>
        <a:xfrm>
          <a:off x="744145" y="3192040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hlinkClick xmlns:r="http://schemas.openxmlformats.org/officeDocument/2006/relationships" r:id="" action="ppaction://hlinksldjump"/>
            </a:rPr>
            <a:t>Religionism</a:t>
          </a:r>
          <a:endParaRPr lang="en-US" sz="3000" kern="1200" dirty="0"/>
        </a:p>
      </dsp:txBody>
      <dsp:txXfrm>
        <a:off x="744145" y="3192040"/>
        <a:ext cx="2313520" cy="1388112"/>
      </dsp:txXfrm>
    </dsp:sp>
    <dsp:sp modelId="{9033736A-B61B-499D-87B2-9612EC0E4CFB}">
      <dsp:nvSpPr>
        <dsp:cNvPr id="0" name=""/>
        <dsp:cNvSpPr/>
      </dsp:nvSpPr>
      <dsp:spPr>
        <a:xfrm>
          <a:off x="3296491" y="3206944"/>
          <a:ext cx="2313520" cy="138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hlinkClick xmlns:r="http://schemas.openxmlformats.org/officeDocument/2006/relationships" r:id="" action="ppaction://hlinksldjump"/>
            </a:rPr>
            <a:t>Relativism</a:t>
          </a:r>
          <a:endParaRPr lang="en-US" sz="3000" kern="1200" dirty="0"/>
        </a:p>
      </dsp:txBody>
      <dsp:txXfrm>
        <a:off x="3296491" y="3206944"/>
        <a:ext cx="2313520" cy="138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13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2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9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5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3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80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9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74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52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3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0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6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74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56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83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Ayn Rand:</a:t>
            </a:r>
          </a:p>
          <a:p>
            <a:pPr lvl="1"/>
            <a:r>
              <a:rPr lang="en-US" dirty="0" smtClean="0"/>
              <a:t>Any action taken for the benefit of others is good, and any action taken for one’s own benefit is evil.  </a:t>
            </a:r>
          </a:p>
          <a:p>
            <a:pPr lvl="1"/>
            <a:r>
              <a:rPr lang="en-US" dirty="0" smtClean="0"/>
              <a:t>Thus the beneficiary of an action is the ONLY criterion of moral value – and so long as the beneficiary</a:t>
            </a:r>
            <a:r>
              <a:rPr lang="en-US" baseline="0" dirty="0" smtClean="0"/>
              <a:t> is anybody other than oneself, anything goes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1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1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3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9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0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Ayn Rand:</a:t>
            </a:r>
          </a:p>
          <a:p>
            <a:pPr lvl="1"/>
            <a:r>
              <a:rPr lang="en-US" dirty="0" smtClean="0"/>
              <a:t>Any action taken for the benefit of others is good, and any action taken for one’s own benefit is evil.  </a:t>
            </a:r>
          </a:p>
          <a:p>
            <a:pPr lvl="1"/>
            <a:r>
              <a:rPr lang="en-US" dirty="0" smtClean="0"/>
              <a:t>Thus the beneficiary of an action is the ONLY criterion of moral value – and so long as the beneficiary</a:t>
            </a:r>
            <a:r>
              <a:rPr lang="en-US" baseline="0" dirty="0" smtClean="0"/>
              <a:t> is anybody other than oneself</a:t>
            </a:r>
            <a:r>
              <a:rPr lang="en-US" baseline="0" smtClean="0"/>
              <a:t>, anything goes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Ayn Rand:</a:t>
            </a:r>
          </a:p>
          <a:p>
            <a:pPr lvl="1"/>
            <a:r>
              <a:rPr lang="en-US" dirty="0" smtClean="0"/>
              <a:t>Any action taken for the benefit of others is good, and any action taken for one’s own benefit is evil.  </a:t>
            </a:r>
          </a:p>
          <a:p>
            <a:pPr lvl="1"/>
            <a:r>
              <a:rPr lang="en-US" dirty="0" smtClean="0"/>
              <a:t>Thus the beneficiary of an action is the ONLY criterion of moral value – and so long as the beneficiary</a:t>
            </a:r>
            <a:r>
              <a:rPr lang="en-US" baseline="0" dirty="0" smtClean="0"/>
              <a:t> is anybody other than oneself, anything goes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0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 utilitarianism - Judges single, one-time event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Rule utilitarianism – judges the rule, the action in general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72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8000" y="1017037"/>
            <a:ext cx="408051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Introduction to Ethical Theory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How to measure the </a:t>
            </a:r>
            <a:r>
              <a:rPr lang="en-US" i="1" dirty="0" smtClean="0"/>
              <a:t>greatest </a:t>
            </a:r>
            <a:r>
              <a:rPr lang="en-US" dirty="0" smtClean="0"/>
              <a:t>good for the </a:t>
            </a:r>
            <a:r>
              <a:rPr lang="en-US" i="1" dirty="0" smtClean="0"/>
              <a:t>greatest</a:t>
            </a:r>
            <a:r>
              <a:rPr lang="en-US" dirty="0" smtClean="0"/>
              <a:t> number? Hedonistic calculus (Bentham):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Identified seven aspects of pleasure and pain: </a:t>
            </a:r>
          </a:p>
          <a:p>
            <a:pPr marL="457200" lvl="1" indent="0">
              <a:buNone/>
            </a:pPr>
            <a:r>
              <a:rPr lang="en-US" dirty="0" smtClean="0"/>
              <a:t>		Intensity		Propinquity		</a:t>
            </a:r>
            <a:r>
              <a:rPr lang="en-US" dirty="0"/>
              <a:t>Purity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Duration		Fecundity		Extent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Certainty				</a:t>
            </a:r>
          </a:p>
          <a:p>
            <a:pPr marL="1028700" lvl="1" indent="-571500">
              <a:buAutoNum type="romanLcPeriod" startAt="2"/>
            </a:pPr>
            <a:r>
              <a:rPr lang="en-US" dirty="0" smtClean="0"/>
              <a:t>Measure the action against these seven aspects</a:t>
            </a:r>
          </a:p>
          <a:p>
            <a:pPr marL="1028700" lvl="1" indent="-571500">
              <a:buAutoNum type="romanLcPeriod" startAt="2"/>
            </a:pPr>
            <a:r>
              <a:rPr lang="en-US" dirty="0" smtClean="0"/>
              <a:t>Action with the highest total (of </a:t>
            </a:r>
            <a:r>
              <a:rPr lang="en-US" dirty="0" err="1" smtClean="0"/>
              <a:t>hedons</a:t>
            </a:r>
            <a:r>
              <a:rPr lang="en-US" dirty="0" smtClean="0"/>
              <a:t>) is the one with greatest pleasure = the morally right course of action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Activity: Table II.1</a:t>
            </a:r>
          </a:p>
          <a:p>
            <a:pPr lvl="1"/>
            <a:r>
              <a:rPr lang="en-US" dirty="0" smtClean="0"/>
              <a:t>Apply Bentham’s hedonistic calculation to a simple ethical decision: </a:t>
            </a:r>
          </a:p>
          <a:p>
            <a:pPr lvl="2"/>
            <a:r>
              <a:rPr lang="en-US" dirty="0" smtClean="0"/>
              <a:t>What is the right thing to do…read that great sci-fi novel or do your business ethics homework?</a:t>
            </a:r>
          </a:p>
          <a:p>
            <a:pPr lvl="1"/>
            <a:r>
              <a:rPr lang="en-US" dirty="0" smtClean="0"/>
              <a:t>Using an arbitrary scale of one to ten, assign numeric values to your choices and complete the table on p. 43 of the textbook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Utilitarianism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ACT UTILITARIANISM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4252043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Judges single, one-time act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Example  Is this lie in this advertisement morally acceptable this once?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RULE UTILITARIANISM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4539141" cy="3881438"/>
          </a:xfrm>
        </p:spPr>
        <p:txBody>
          <a:bodyPr>
            <a:normAutofit/>
          </a:bodyPr>
          <a:lstStyle/>
          <a:p>
            <a:r>
              <a:rPr lang="en-US" dirty="0" smtClean="0"/>
              <a:t>Judges the rule, the action in general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dirty="0" smtClean="0">
                <a:sym typeface="Wingdings" panose="05000000000000000000" pitchFamily="2" charset="2"/>
              </a:rPr>
              <a:t> Is lying morally acceptable?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Utilitarianism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Takes everyone into account</a:t>
            </a:r>
          </a:p>
          <a:p>
            <a:r>
              <a:rPr lang="en-US" dirty="0" smtClean="0"/>
              <a:t>Considers everyone </a:t>
            </a:r>
            <a:r>
              <a:rPr lang="en-US" i="1" dirty="0" smtClean="0"/>
              <a:t>equally</a:t>
            </a:r>
          </a:p>
          <a:p>
            <a:r>
              <a:rPr lang="en-US" dirty="0" smtClean="0"/>
              <a:t>Encourages consideration of alternatives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By </a:t>
            </a:r>
            <a:r>
              <a:rPr lang="en-US" dirty="0" smtClean="0">
                <a:sym typeface="Wingdings" panose="05000000000000000000" pitchFamily="2" charset="2"/>
              </a:rPr>
              <a:t>using hedonistic calculus, provides a solution to moral conflicts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identify the pleasures (and pains) and how to quantify the qualities of pleasure and/or pain?</a:t>
            </a:r>
          </a:p>
          <a:p>
            <a:r>
              <a:rPr lang="en-US" dirty="0" smtClean="0"/>
              <a:t>How can we determine who will be affected by the proposed action? </a:t>
            </a:r>
          </a:p>
          <a:p>
            <a:r>
              <a:rPr lang="en-US" dirty="0" smtClean="0"/>
              <a:t>Is pleasure too shallow a measure of morality?</a:t>
            </a:r>
          </a:p>
          <a:p>
            <a:r>
              <a:rPr lang="en-US" dirty="0" smtClean="0"/>
              <a:t>Doesn’t take into account any rights</a:t>
            </a:r>
          </a:p>
          <a:p>
            <a:r>
              <a:rPr lang="en-US" dirty="0" smtClean="0"/>
              <a:t>Ignores the matter of justice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Cost-benefit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026"/>
            <a:ext cx="10515600" cy="4538937"/>
          </a:xfrm>
        </p:spPr>
        <p:txBody>
          <a:bodyPr>
            <a:normAutofit/>
          </a:bodyPr>
          <a:lstStyle/>
          <a:p>
            <a:r>
              <a:rPr lang="en-US" dirty="0" smtClean="0"/>
              <a:t>Sometimes considered an example of utilitarianism </a:t>
            </a:r>
            <a:r>
              <a:rPr lang="en-US" dirty="0" smtClean="0">
                <a:sym typeface="Wingdings" panose="05000000000000000000" pitchFamily="2" charset="2"/>
              </a:rPr>
              <a:t>because it involves calculation of </a:t>
            </a:r>
            <a:r>
              <a:rPr lang="en-US" b="1" dirty="0" smtClean="0">
                <a:sym typeface="Wingdings" panose="05000000000000000000" pitchFamily="2" charset="2"/>
              </a:rPr>
              <a:t>net good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BUT…is it?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More like egoism  not always the greatest good </a:t>
            </a:r>
            <a:r>
              <a:rPr lang="en-US" i="1" dirty="0" smtClean="0">
                <a:sym typeface="Wingdings" panose="05000000000000000000" pitchFamily="2" charset="2"/>
              </a:rPr>
              <a:t>for the greatest number </a:t>
            </a:r>
            <a:r>
              <a:rPr lang="en-US" dirty="0" smtClean="0">
                <a:sym typeface="Wingdings" panose="05000000000000000000" pitchFamily="2" charset="2"/>
              </a:rPr>
              <a:t>but rather the greatest good </a:t>
            </a:r>
            <a:r>
              <a:rPr lang="en-US" i="1" dirty="0" smtClean="0">
                <a:sym typeface="Wingdings" panose="05000000000000000000" pitchFamily="2" charset="2"/>
              </a:rPr>
              <a:t>for our company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Measures in dollars (not </a:t>
            </a:r>
            <a:r>
              <a:rPr lang="en-US" dirty="0" err="1" smtClean="0">
                <a:sym typeface="Wingdings" panose="05000000000000000000" pitchFamily="2" charset="2"/>
              </a:rPr>
              <a:t>hedons</a:t>
            </a:r>
            <a:r>
              <a:rPr lang="en-US" dirty="0" smtClean="0">
                <a:sym typeface="Wingdings" panose="05000000000000000000" pitchFamily="2" charset="2"/>
              </a:rPr>
              <a:t>)  attaching monetary value is different than just attaching value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Usually emphasizes short-term consequences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Cost-benefit analysts don’t typically seek </a:t>
            </a:r>
            <a:r>
              <a:rPr lang="en-US" i="1" dirty="0" smtClean="0">
                <a:sym typeface="Wingdings" panose="05000000000000000000" pitchFamily="2" charset="2"/>
              </a:rPr>
              <a:t>morally </a:t>
            </a:r>
            <a:r>
              <a:rPr lang="en-US" dirty="0" smtClean="0">
                <a:sym typeface="Wingdings" panose="05000000000000000000" pitchFamily="2" charset="2"/>
              </a:rPr>
              <a:t>right answer as much as the </a:t>
            </a:r>
            <a:r>
              <a:rPr lang="en-US" i="1" dirty="0" smtClean="0">
                <a:sym typeface="Wingdings" panose="05000000000000000000" pitchFamily="2" charset="2"/>
              </a:rPr>
              <a:t>strategically</a:t>
            </a:r>
            <a:r>
              <a:rPr lang="en-US" dirty="0" smtClean="0">
                <a:sym typeface="Wingdings" panose="05000000000000000000" pitchFamily="2" charset="2"/>
              </a:rPr>
              <a:t> right answer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utilitarianism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Kantian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Principle-based theory (the end cannot justify the means):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 not consider consequences, but the intent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Intents guided by certain principles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Principles are not necessarily absolutes; exceptions may be </a:t>
            </a:r>
            <a:r>
              <a:rPr lang="en-US" dirty="0" smtClean="0">
                <a:sym typeface="Wingdings" panose="05000000000000000000" pitchFamily="2" charset="2"/>
              </a:rPr>
              <a:t>permissible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Immanuel </a:t>
            </a:r>
            <a:r>
              <a:rPr lang="en-US" dirty="0" smtClean="0">
                <a:sym typeface="Wingdings" panose="05000000000000000000" pitchFamily="2" charset="2"/>
              </a:rPr>
              <a:t>Kant is most famous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4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Kantian Ethics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Acts done with the right intent (the “good will”) are right acts</a:t>
            </a:r>
            <a:endParaRPr lang="en-US" dirty="0"/>
          </a:p>
          <a:p>
            <a:pPr lvl="1"/>
            <a:r>
              <a:rPr lang="en-US" dirty="0" smtClean="0"/>
              <a:t>What is the right intent?  “That which accords with duty”</a:t>
            </a:r>
          </a:p>
          <a:p>
            <a:pPr lvl="1"/>
            <a:r>
              <a:rPr lang="en-US" dirty="0" smtClean="0"/>
              <a:t>What is our duty?  “That which is rational”</a:t>
            </a:r>
          </a:p>
          <a:p>
            <a:pPr lvl="1"/>
            <a:r>
              <a:rPr lang="en-US" dirty="0" smtClean="0"/>
              <a:t>How do we know what is rational?  </a:t>
            </a:r>
          </a:p>
          <a:p>
            <a:pPr lvl="2"/>
            <a:r>
              <a:rPr lang="en-US" b="1" dirty="0" smtClean="0"/>
              <a:t>Categorical imperative </a:t>
            </a:r>
            <a:r>
              <a:rPr lang="en-US" dirty="0" smtClean="0">
                <a:sym typeface="Wingdings" panose="05000000000000000000" pitchFamily="2" charset="2"/>
              </a:rPr>
              <a:t> “Act only according to that maxim whereby you can at the same time will that it should become universal law”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Whatever principle we can imagine everyone following is a principle we should follow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3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Kantian </a:t>
            </a:r>
            <a:r>
              <a:rPr lang="en-US" smtClean="0"/>
              <a:t>Ethics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 for persons: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“Act in such a way that you treat humanity, whether in your own person or in the person of another, always at the same time as an end and never simply as a means.”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4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Kantian Ethics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Attention to one’s reason for behavior, regardless of the consequences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Universality – there is no “it depends”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Impartiality – everyone is equal; apply the imperatives consistently and fairly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/>
          </a:bodyPr>
          <a:lstStyle/>
          <a:p>
            <a:r>
              <a:rPr lang="en-US" dirty="0" smtClean="0"/>
              <a:t>Not as precise as others (e.g. utilitarianism)</a:t>
            </a:r>
          </a:p>
          <a:p>
            <a:r>
              <a:rPr lang="en-US" dirty="0" smtClean="0"/>
              <a:t>Absolutist – allows for no exceptions</a:t>
            </a:r>
          </a:p>
          <a:p>
            <a:r>
              <a:rPr lang="en-US" dirty="0" smtClean="0"/>
              <a:t>Conflicts are problematic – what </a:t>
            </a:r>
            <a:r>
              <a:rPr lang="en-US" dirty="0" smtClean="0"/>
              <a:t>should one do if two different actions </a:t>
            </a:r>
            <a:r>
              <a:rPr lang="en-US" dirty="0" smtClean="0"/>
              <a:t>both respect the other’s autonomy and are </a:t>
            </a:r>
            <a:r>
              <a:rPr lang="en-US" dirty="0" err="1" smtClean="0"/>
              <a:t>universalizable</a:t>
            </a:r>
            <a:r>
              <a:rPr lang="en-US" dirty="0" smtClean="0"/>
              <a:t>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0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determine if something is right or wrong?</a:t>
            </a:r>
          </a:p>
          <a:p>
            <a:pPr lvl="1"/>
            <a:r>
              <a:rPr lang="en-US" dirty="0" smtClean="0"/>
              <a:t>Use ethical theories i.e. different approaches to ethical decision-making</a:t>
            </a:r>
          </a:p>
          <a:p>
            <a:pPr lvl="1"/>
            <a:r>
              <a:rPr lang="en-US" dirty="0" smtClean="0"/>
              <a:t>Descriptive theories </a:t>
            </a:r>
            <a:r>
              <a:rPr lang="en-US" dirty="0" smtClean="0">
                <a:sym typeface="Wingdings" panose="05000000000000000000" pitchFamily="2" charset="2"/>
              </a:rPr>
              <a:t> what </a:t>
            </a:r>
            <a:r>
              <a:rPr lang="en-US" i="1" dirty="0" smtClean="0">
                <a:sym typeface="Wingdings" panose="05000000000000000000" pitchFamily="2" charset="2"/>
              </a:rPr>
              <a:t>is</a:t>
            </a:r>
            <a:r>
              <a:rPr lang="en-US" dirty="0" smtClean="0">
                <a:sym typeface="Wingdings" panose="05000000000000000000" pitchFamily="2" charset="2"/>
              </a:rPr>
              <a:t> the case vs. Prescriptive theories  what </a:t>
            </a:r>
            <a:r>
              <a:rPr lang="en-US" i="1" dirty="0" smtClean="0">
                <a:sym typeface="Wingdings" panose="05000000000000000000" pitchFamily="2" charset="2"/>
              </a:rPr>
              <a:t>should be</a:t>
            </a:r>
            <a:r>
              <a:rPr lang="en-US" dirty="0" smtClean="0">
                <a:sym typeface="Wingdings" panose="05000000000000000000" pitchFamily="2" charset="2"/>
              </a:rPr>
              <a:t> the case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Ethics deals with conceptual questions; uses concepts to explain what </a:t>
            </a:r>
            <a:r>
              <a:rPr lang="en-US" i="1" dirty="0" smtClean="0">
                <a:sym typeface="Wingdings" panose="05000000000000000000" pitchFamily="2" charset="2"/>
              </a:rPr>
              <a:t>should be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Watch for “is/ought” fallacy: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Just because we do something, doesn’t automatically follow that we </a:t>
            </a:r>
            <a:r>
              <a:rPr lang="en-US" i="1" dirty="0" smtClean="0">
                <a:sym typeface="Wingdings" panose="05000000000000000000" pitchFamily="2" charset="2"/>
              </a:rPr>
              <a:t>should</a:t>
            </a:r>
            <a:r>
              <a:rPr lang="en-US" dirty="0" smtClean="0">
                <a:sym typeface="Wingdings" panose="05000000000000000000" pitchFamily="2" charset="2"/>
              </a:rPr>
              <a:t> do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Kantian Ethics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Kantian ethics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Virtue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834688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Theory asks: “What is the right kind of person to be?”</a:t>
            </a:r>
          </a:p>
          <a:p>
            <a:pPr lvl="1"/>
            <a:r>
              <a:rPr lang="en-US" dirty="0" smtClean="0"/>
              <a:t>The answer is “a virtuous person”</a:t>
            </a:r>
          </a:p>
          <a:p>
            <a:pPr lvl="1"/>
            <a:r>
              <a:rPr lang="en-US" dirty="0" smtClean="0"/>
              <a:t>But what is virtuous?  Make a list and then justify that list!</a:t>
            </a:r>
          </a:p>
          <a:p>
            <a:r>
              <a:rPr lang="en-US" dirty="0" smtClean="0"/>
              <a:t>Aristotle (</a:t>
            </a:r>
            <a:r>
              <a:rPr lang="en-US" i="1" dirty="0" smtClean="0"/>
              <a:t>The Nicomachean Ethics</a:t>
            </a:r>
            <a:r>
              <a:rPr lang="en-US" dirty="0" smtClean="0"/>
              <a:t>) listed four virtues:</a:t>
            </a:r>
          </a:p>
          <a:p>
            <a:pPr lvl="1"/>
            <a:r>
              <a:rPr lang="en-US" dirty="0" smtClean="0"/>
              <a:t>Justice, temperance, courage and wisdom</a:t>
            </a:r>
          </a:p>
          <a:p>
            <a:pPr lvl="1"/>
            <a:r>
              <a:rPr lang="en-US" dirty="0" smtClean="0"/>
              <a:t>Adds a few others: pride, magnanimity, proper ambition, veracity, modesty, gentleness, sincerity, and frankness</a:t>
            </a:r>
          </a:p>
          <a:p>
            <a:pPr lvl="1"/>
            <a:r>
              <a:rPr lang="en-US" dirty="0" smtClean="0"/>
              <a:t>ALL virtues are mid-point between two extremes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= </a:t>
            </a:r>
            <a:r>
              <a:rPr lang="en-US" b="1" dirty="0" smtClean="0"/>
              <a:t>“the golden mean”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Virtue Ethics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834688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According to Aristotle:</a:t>
            </a:r>
          </a:p>
          <a:p>
            <a:pPr lvl="1"/>
            <a:r>
              <a:rPr lang="en-US" dirty="0" smtClean="0"/>
              <a:t>His virtues enable humans to experience </a:t>
            </a:r>
            <a:r>
              <a:rPr lang="en-US" i="1" dirty="0" smtClean="0"/>
              <a:t>Eudaimonia </a:t>
            </a:r>
            <a:r>
              <a:rPr lang="en-US" dirty="0" smtClean="0"/>
              <a:t>= broad, well-being happiness</a:t>
            </a:r>
          </a:p>
          <a:p>
            <a:pPr lvl="1"/>
            <a:r>
              <a:rPr lang="en-US" dirty="0" smtClean="0"/>
              <a:t>Moral virtue is the result of habit and training; one is taught to be virtuous</a:t>
            </a:r>
          </a:p>
          <a:p>
            <a:r>
              <a:rPr lang="en-US" dirty="0" smtClean="0"/>
              <a:t>Whatever your list, and whatever your justification, you must decide on </a:t>
            </a:r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E.g. What do you do when honesty and loyalty collide?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Virtue Ethics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Virtues are context-dependent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Incorporates feminist ethics (ethics of care):	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Virtue of caring is most important, with compassion and sensitivity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Responsibility arising from relationships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Allows for emotion and for social interdependence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/>
          </a:bodyPr>
          <a:lstStyle/>
          <a:p>
            <a:r>
              <a:rPr lang="en-US" dirty="0" smtClean="0"/>
              <a:t>Focus on “habit” contradicts emphasis on rationality</a:t>
            </a:r>
          </a:p>
          <a:p>
            <a:r>
              <a:rPr lang="en-US" dirty="0" smtClean="0"/>
              <a:t>Doesn’t help with moral conflict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47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Virtue Ethics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virtue ethics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 according to your intuition – the “gut test”</a:t>
            </a:r>
          </a:p>
          <a:p>
            <a:r>
              <a:rPr lang="en-US" dirty="0" smtClean="0"/>
              <a:t>Follow your conscience – what do we “deep down” think is right?</a:t>
            </a:r>
          </a:p>
          <a:p>
            <a:r>
              <a:rPr lang="en-US" dirty="0" smtClean="0"/>
              <a:t>If it feels right, do it!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Intuitionism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Incorporates feelings and emotions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Your conscience is a moral guide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Allows for moral duties and obligations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Unreliability of feelings; emotions are situational</a:t>
            </a:r>
          </a:p>
          <a:p>
            <a:r>
              <a:rPr lang="en-US" dirty="0" smtClean="0"/>
              <a:t>Should we always act on our feelings?</a:t>
            </a:r>
          </a:p>
          <a:p>
            <a:r>
              <a:rPr lang="en-US" dirty="0" smtClean="0"/>
              <a:t>Offers no solution to moral conflict</a:t>
            </a:r>
          </a:p>
          <a:p>
            <a:r>
              <a:rPr lang="en-US" dirty="0" smtClean="0"/>
              <a:t>What if your intuition fails you? i.e. what if you don’t know or your intuition is wrong?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2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intuitionism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It is wrong to violate someone’s rights</a:t>
            </a:r>
          </a:p>
          <a:p>
            <a:r>
              <a:rPr lang="en-US" dirty="0" smtClean="0"/>
              <a:t>Three big questions for rights theorists: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rights do we have?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Why those and not others (what is basis for those rights)?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the event of conflict, which rights can override which others?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ights Theories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NATURAL RIGHTS THEORY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We have certain rights because we’re </a:t>
            </a:r>
            <a:r>
              <a:rPr lang="en-US" i="1" dirty="0" smtClean="0">
                <a:sym typeface="Wingdings" panose="05000000000000000000" pitchFamily="2" charset="2"/>
              </a:rPr>
              <a:t>human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don’t have to do anything particular to earn these rights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Rights can’t be given or taken away (neither forfeited, nor waived, nor traded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SOCIAL CONTRACT THEORY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/>
          </a:bodyPr>
          <a:lstStyle/>
          <a:p>
            <a:r>
              <a:rPr lang="en-US" dirty="0" smtClean="0"/>
              <a:t>Certain rights are ours because we have done something to acquire those rights</a:t>
            </a:r>
          </a:p>
          <a:p>
            <a:r>
              <a:rPr lang="en-US" dirty="0" smtClean="0"/>
              <a:t>By living in society, we enter into tacit social contract</a:t>
            </a:r>
          </a:p>
          <a:p>
            <a:pPr lvl="1"/>
            <a:r>
              <a:rPr lang="en-US" dirty="0" smtClean="0"/>
              <a:t>Respect each other’s rights</a:t>
            </a:r>
          </a:p>
          <a:p>
            <a:pPr lvl="1"/>
            <a:r>
              <a:rPr lang="en-US" dirty="0" smtClean="0"/>
              <a:t>Purpose of government is to protect these rights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Ethical Theories to Study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2540"/>
              </p:ext>
            </p:extLst>
          </p:nvPr>
        </p:nvGraphicFramePr>
        <p:xfrm>
          <a:off x="1214547" y="1458851"/>
          <a:ext cx="11458502" cy="462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Theories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Violating human rights is an injustice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/>
          </a:bodyPr>
          <a:lstStyle/>
          <a:p>
            <a:r>
              <a:rPr lang="en-US" dirty="0" smtClean="0"/>
              <a:t>Difficult to weigh rights of one vs. another – which rights and whose rights are most important?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1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Theories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rights theory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Whatever is fair is right</a:t>
            </a:r>
          </a:p>
          <a:p>
            <a:r>
              <a:rPr lang="en-US" dirty="0" smtClean="0"/>
              <a:t>What is fair?</a:t>
            </a:r>
          </a:p>
          <a:p>
            <a:pPr lvl="1"/>
            <a:r>
              <a:rPr lang="en-US" dirty="0" smtClean="0"/>
              <a:t>Everyone gets an equal portion </a:t>
            </a:r>
            <a:r>
              <a:rPr lang="en-US" dirty="0" smtClean="0"/>
              <a:t>(=egalitarianism)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Everyone gets what they deserve OR</a:t>
            </a:r>
          </a:p>
          <a:p>
            <a:pPr lvl="1"/>
            <a:r>
              <a:rPr lang="en-US" dirty="0" smtClean="0"/>
              <a:t>Everyone gets what they need?</a:t>
            </a:r>
          </a:p>
          <a:p>
            <a:r>
              <a:rPr lang="en-US" dirty="0" smtClean="0"/>
              <a:t>Treating everyone justly does not necessarily mean treating everyone the same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 Theories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Aristotle divided justice into three kinds:</a:t>
            </a:r>
          </a:p>
          <a:p>
            <a:pPr marL="1314450" lvl="1" indent="-857250">
              <a:buFont typeface="+mj-lt"/>
              <a:buAutoNum type="romanLcPeriod"/>
            </a:pPr>
            <a:r>
              <a:rPr lang="en-US" dirty="0" smtClean="0"/>
              <a:t>Distributive justice</a:t>
            </a:r>
          </a:p>
          <a:p>
            <a:pPr marL="1314450" lvl="1" indent="-857250">
              <a:buFont typeface="+mj-lt"/>
              <a:buAutoNum type="romanLcPeriod"/>
            </a:pPr>
            <a:r>
              <a:rPr lang="en-US" dirty="0" smtClean="0"/>
              <a:t>Retributive justice</a:t>
            </a:r>
          </a:p>
          <a:p>
            <a:pPr marL="1314450" lvl="1" indent="-857250">
              <a:buFont typeface="+mj-lt"/>
              <a:buAutoNum type="romanLcPeriod"/>
            </a:pPr>
            <a:r>
              <a:rPr lang="en-US" dirty="0" smtClean="0"/>
              <a:t>Compensatory justice</a:t>
            </a:r>
          </a:p>
          <a:p>
            <a:r>
              <a:rPr lang="en-US" dirty="0" smtClean="0"/>
              <a:t>Utilitarianism version = whatever provides greatest utility is the most just</a:t>
            </a:r>
          </a:p>
          <a:p>
            <a:r>
              <a:rPr lang="en-US" dirty="0" smtClean="0"/>
              <a:t>John Rawls emphasized human rationality:</a:t>
            </a:r>
          </a:p>
          <a:p>
            <a:pPr lvl="1"/>
            <a:r>
              <a:rPr lang="en-US" dirty="0" smtClean="0"/>
              <a:t>If procedure is fair, results will be fair</a:t>
            </a:r>
          </a:p>
          <a:p>
            <a:pPr lvl="1"/>
            <a:r>
              <a:rPr lang="en-US" dirty="0" smtClean="0"/>
              <a:t>Must remove biases in decision-making (“veil of ignorance”)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 Theories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Pre-conceived notions should not taint decisions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Remove bias in order to be “just” and fair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/>
          </a:bodyPr>
          <a:lstStyle/>
          <a:p>
            <a:r>
              <a:rPr lang="en-US" dirty="0" smtClean="0"/>
              <a:t>Assumes people are rational</a:t>
            </a:r>
          </a:p>
          <a:p>
            <a:r>
              <a:rPr lang="en-US" dirty="0" smtClean="0"/>
              <a:t>Difficult to determine “what is fair”?</a:t>
            </a:r>
          </a:p>
          <a:p>
            <a:r>
              <a:rPr lang="en-US" dirty="0" smtClean="0"/>
              <a:t>Rawls’ list of primary goods incomplete and does not rank basic liberties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5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Theories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justice theory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Religionism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861110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Divine Command Theory - </a:t>
            </a:r>
            <a:r>
              <a:rPr lang="en-US" dirty="0"/>
              <a:t>t</a:t>
            </a:r>
            <a:r>
              <a:rPr lang="en-US" dirty="0" smtClean="0"/>
              <a:t>wo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God is all-loving and benevolent, thus will command us to do only what is good and right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Whatever God says to do is right – his command </a:t>
            </a:r>
            <a:r>
              <a:rPr lang="en-US" i="1" dirty="0" smtClean="0"/>
              <a:t>defines</a:t>
            </a:r>
            <a:r>
              <a:rPr lang="en-US" dirty="0" smtClean="0"/>
              <a:t> right </a:t>
            </a:r>
          </a:p>
          <a:p>
            <a:pPr lvl="2"/>
            <a:r>
              <a:rPr lang="en-US" dirty="0" smtClean="0"/>
              <a:t>Natural law morality – whatever is natural is right because God made it so</a:t>
            </a:r>
          </a:p>
          <a:p>
            <a:pPr lvl="2"/>
            <a:r>
              <a:rPr lang="en-US" dirty="0" smtClean="0"/>
              <a:t>Right vs. wrong is relative to one’s God (=ethical relativism)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Religionism</a:t>
            </a:r>
            <a:r>
              <a:rPr lang="en-US" dirty="0" smtClean="0"/>
              <a:t>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Religion is not a matter of reason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Matter of faith  one must simply believe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Does God exist?</a:t>
            </a:r>
          </a:p>
          <a:p>
            <a:r>
              <a:rPr lang="en-US" dirty="0" smtClean="0"/>
              <a:t>Need to establish God’s moral authority</a:t>
            </a:r>
          </a:p>
          <a:p>
            <a:r>
              <a:rPr lang="en-US" dirty="0" smtClean="0"/>
              <a:t>If </a:t>
            </a:r>
            <a:r>
              <a:rPr lang="en-US" smtClean="0"/>
              <a:t>one </a:t>
            </a:r>
            <a:r>
              <a:rPr lang="en-US" smtClean="0"/>
              <a:t>appeals </a:t>
            </a:r>
            <a:r>
              <a:rPr lang="en-US" dirty="0" smtClean="0"/>
              <a:t>by prayer, how can you be sure God is responding (and not your own mind)?</a:t>
            </a:r>
          </a:p>
          <a:p>
            <a:r>
              <a:rPr lang="en-US" dirty="0" smtClean="0"/>
              <a:t>Problems with the record of God’s word: </a:t>
            </a:r>
          </a:p>
          <a:p>
            <a:pPr lvl="1"/>
            <a:r>
              <a:rPr lang="en-US" dirty="0" smtClean="0"/>
              <a:t>Validity, reliability and adequacy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05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Religionism</a:t>
            </a:r>
            <a:r>
              <a:rPr lang="en-US" dirty="0" smtClean="0"/>
              <a:t>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</a:t>
            </a:r>
            <a:r>
              <a:rPr lang="en-US" dirty="0" err="1" smtClean="0"/>
              <a:t>religionism</a:t>
            </a:r>
            <a:r>
              <a:rPr lang="en-US" dirty="0" smtClean="0"/>
              <a:t> theory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861110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relativism – right and wrong is defined by each person</a:t>
            </a:r>
          </a:p>
          <a:p>
            <a:pPr lvl="1"/>
            <a:r>
              <a:rPr lang="en-US" dirty="0" smtClean="0"/>
              <a:t>“X” is right if I think it is right</a:t>
            </a:r>
          </a:p>
          <a:p>
            <a:r>
              <a:rPr lang="en-US" dirty="0" smtClean="0"/>
              <a:t>Social/cultural relativism – “X” is right if my society or culture thinks its right</a:t>
            </a:r>
          </a:p>
          <a:p>
            <a:pPr lvl="1"/>
            <a:r>
              <a:rPr lang="en-US" dirty="0" smtClean="0"/>
              <a:t>John Ladd </a:t>
            </a:r>
            <a:r>
              <a:rPr lang="en-US" dirty="0" smtClean="0">
                <a:sym typeface="Wingdings" panose="05000000000000000000" pitchFamily="2" charset="2"/>
              </a:rPr>
              <a:t> “…moral rightness and wrongness of actions varies from society to society…there are no absolute universal moral standards binding on men at all times…”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If some action is good for me or in my best interests, it is morally right</a:t>
            </a:r>
          </a:p>
          <a:p>
            <a:r>
              <a:rPr lang="en-US" dirty="0" smtClean="0"/>
              <a:t>Consequentialist theory:</a:t>
            </a:r>
          </a:p>
          <a:p>
            <a:pPr lvl="1"/>
            <a:r>
              <a:rPr lang="en-US" dirty="0" smtClean="0"/>
              <a:t>Determines right and wrong according to the consequences, according to what happens</a:t>
            </a:r>
          </a:p>
          <a:p>
            <a:r>
              <a:rPr lang="en-US" dirty="0" smtClean="0"/>
              <a:t>Thomas Hobbes:</a:t>
            </a:r>
          </a:p>
          <a:p>
            <a:pPr lvl="1"/>
            <a:r>
              <a:rPr lang="en-US" dirty="0" smtClean="0"/>
              <a:t>Our natural condition leads us to morality of self-interest</a:t>
            </a:r>
          </a:p>
          <a:p>
            <a:pPr lvl="1"/>
            <a:r>
              <a:rPr lang="en-US" dirty="0" smtClean="0"/>
              <a:t>“Life is nasty, brutish and short”</a:t>
            </a:r>
          </a:p>
          <a:p>
            <a:pPr lvl="1"/>
            <a:r>
              <a:rPr lang="en-US" dirty="0" smtClean="0"/>
              <a:t>Morality itself only comes when we become civilized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Relativism 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Accords with reality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Idea of tolerance and open-mindedness (i.e. no judgement)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8814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cultural group do you choose?  </a:t>
            </a:r>
          </a:p>
          <a:p>
            <a:r>
              <a:rPr lang="en-US" dirty="0" smtClean="0"/>
              <a:t>Which group is morally right and what is the morality of given group?</a:t>
            </a:r>
          </a:p>
          <a:p>
            <a:r>
              <a:rPr lang="en-US" dirty="0" smtClean="0"/>
              <a:t>No objective or universal right/wrong – all views are “equally” correct</a:t>
            </a:r>
          </a:p>
          <a:p>
            <a:r>
              <a:rPr lang="en-US" dirty="0" smtClean="0"/>
              <a:t>Is the majority right?  Not always wise to agree!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9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relativism theory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Chapter Review: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List the questions one would ask, for each theoretical approach, in order to make an ethical decision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Comments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Ethical theories can sometimes: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Be mutually exclusive (they cannot be used together) as they lead to different answers	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Operate at different levels of moral thinking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Apply better in different situations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Use theories to </a:t>
            </a:r>
            <a:r>
              <a:rPr lang="en-US" i="1" dirty="0" smtClean="0">
                <a:sym typeface="Wingdings" panose="05000000000000000000" pitchFamily="2" charset="2"/>
              </a:rPr>
              <a:t>get</a:t>
            </a:r>
            <a:r>
              <a:rPr lang="en-US" dirty="0" smtClean="0">
                <a:sym typeface="Wingdings" panose="05000000000000000000" pitchFamily="2" charset="2"/>
              </a:rPr>
              <a:t> to your answer (</a:t>
            </a:r>
            <a:r>
              <a:rPr lang="en-US" u="sng" dirty="0" smtClean="0">
                <a:sym typeface="Wingdings" panose="05000000000000000000" pitchFamily="2" charset="2"/>
              </a:rPr>
              <a:t>not</a:t>
            </a:r>
            <a:r>
              <a:rPr lang="en-US" dirty="0" smtClean="0">
                <a:sym typeface="Wingdings" panose="05000000000000000000" pitchFamily="2" charset="2"/>
              </a:rPr>
              <a:t> after the fact)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Be sure to critically examine your decisions as well as your approaches to your decisions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Be open to evaluation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Distinguish selfishness vs. self-interest:</a:t>
            </a:r>
          </a:p>
          <a:p>
            <a:pPr lvl="1"/>
            <a:r>
              <a:rPr lang="en-US" dirty="0" smtClean="0"/>
              <a:t>Selfishness is self-interest even at other’s expense, and to the other’s detriment</a:t>
            </a:r>
          </a:p>
          <a:p>
            <a:pPr lvl="1"/>
            <a:r>
              <a:rPr lang="en-US" dirty="0" smtClean="0"/>
              <a:t>Egoists may be self-interested, but not necessarily selfish</a:t>
            </a:r>
          </a:p>
          <a:p>
            <a:r>
              <a:rPr lang="en-US" dirty="0" smtClean="0"/>
              <a:t>May be in our best interests to attend to the interests of others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Egoism </a:t>
            </a:r>
            <a:r>
              <a:rPr lang="en-US" dirty="0" smtClean="0"/>
              <a:t>Cont’d…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364457"/>
            <a:ext cx="5157787" cy="823912"/>
          </a:xfrm>
        </p:spPr>
        <p:txBody>
          <a:bodyPr/>
          <a:lstStyle/>
          <a:p>
            <a:r>
              <a:rPr lang="en-US" sz="3000" dirty="0" smtClean="0"/>
              <a:t>STRENGTHS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69331"/>
            <a:ext cx="5157787" cy="3684588"/>
          </a:xfrm>
        </p:spPr>
        <p:txBody>
          <a:bodyPr/>
          <a:lstStyle/>
          <a:p>
            <a:r>
              <a:rPr lang="en-US" dirty="0" smtClean="0"/>
              <a:t>Who knows better what’s good for us than ourselves?</a:t>
            </a:r>
          </a:p>
          <a:p>
            <a:r>
              <a:rPr lang="en-US" dirty="0" smtClean="0"/>
              <a:t>Works well </a:t>
            </a:r>
            <a:r>
              <a:rPr lang="en-US" dirty="0" smtClean="0">
                <a:sym typeface="Wingdings" panose="05000000000000000000" pitchFamily="2" charset="2"/>
              </a:rPr>
              <a:t> people are motivated by self-interest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Adam Smith  individuals who are free to pursue their own interests would be led to achieve the “common good”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364457"/>
            <a:ext cx="5183188" cy="82391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WEAKNESSES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269331"/>
            <a:ext cx="5183188" cy="36845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Just because something works well, doesn’t make it right</a:t>
            </a:r>
          </a:p>
          <a:p>
            <a:r>
              <a:rPr lang="en-US" dirty="0" smtClean="0"/>
              <a:t>What about people who can’t look out for their own self-interests?</a:t>
            </a:r>
          </a:p>
          <a:p>
            <a:r>
              <a:rPr lang="en-US" dirty="0" smtClean="0"/>
              <a:t>Provides no help with moral conflicts</a:t>
            </a:r>
          </a:p>
          <a:p>
            <a:r>
              <a:rPr lang="en-US" dirty="0" smtClean="0"/>
              <a:t>Sometimes we don’t know what we want; what’s in our own best interest?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in point form, and in your own words, outline and summarize the: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Key elements of theory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Strengths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Weaknesses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Business example using egoist approach to ethical decision-making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834688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Like egoism, a consequence-based theory:</a:t>
            </a:r>
          </a:p>
          <a:p>
            <a:pPr lvl="1"/>
            <a:r>
              <a:rPr lang="en-US" dirty="0" smtClean="0"/>
              <a:t>Why you did something (intent) nor what you did (action) does not matter; only the end result (consequence) counts</a:t>
            </a:r>
            <a:endParaRPr lang="en-US" dirty="0"/>
          </a:p>
          <a:p>
            <a:r>
              <a:rPr lang="en-US" dirty="0" smtClean="0"/>
              <a:t>Actions have “utility” – they are useful because of consequences they bring about</a:t>
            </a:r>
          </a:p>
          <a:p>
            <a:r>
              <a:rPr lang="en-US" dirty="0" smtClean="0"/>
              <a:t>John Stuart Mill (</a:t>
            </a:r>
            <a:r>
              <a:rPr lang="en-US" i="1" dirty="0" smtClean="0"/>
              <a:t>Utilitarianism</a:t>
            </a:r>
            <a:r>
              <a:rPr lang="en-US" dirty="0" smtClean="0"/>
              <a:t>) &amp; Jeremy Bentham (</a:t>
            </a:r>
            <a:r>
              <a:rPr lang="en-US" i="1" dirty="0" smtClean="0"/>
              <a:t>Introduction to the Principles of Morals &amp; Legislation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Utilitarianism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33"/>
            <a:ext cx="10658111" cy="4764875"/>
          </a:xfrm>
        </p:spPr>
        <p:txBody>
          <a:bodyPr>
            <a:normAutofit/>
          </a:bodyPr>
          <a:lstStyle/>
          <a:p>
            <a:r>
              <a:rPr lang="en-US" dirty="0" smtClean="0"/>
              <a:t>Two important elements: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Considers everyone involved – attention to “all concerned” and </a:t>
            </a:r>
            <a:r>
              <a:rPr lang="en-US" u="sng" dirty="0"/>
              <a:t>not</a:t>
            </a:r>
            <a:r>
              <a:rPr lang="en-US" dirty="0"/>
              <a:t> only the one performing the </a:t>
            </a:r>
            <a:r>
              <a:rPr lang="en-US" dirty="0" smtClean="0"/>
              <a:t>action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Hedonism – pleasure is good and pain is bad </a:t>
            </a:r>
            <a:r>
              <a:rPr lang="en-US" dirty="0" smtClean="0">
                <a:sym typeface="Wingdings" panose="05000000000000000000" pitchFamily="2" charset="2"/>
              </a:rPr>
              <a:t> we ought to maximize good and minimize bad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	= “the greatest happiness principle” (Mill)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Two types: act utilitarianism vs. rule utilitarianism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7136" y="5142329"/>
            <a:ext cx="7719527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Utilitarianism is the “greatest good (happiness/pleasure) for the greatest number.”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647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2836</Words>
  <Application>Microsoft Office PowerPoint</Application>
  <PresentationFormat>Widescreen</PresentationFormat>
  <Paragraphs>432</Paragraphs>
  <Slides>43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Introduction</vt:lpstr>
      <vt:lpstr>Summary of Ethical Theories to Study</vt:lpstr>
      <vt:lpstr>Egoism</vt:lpstr>
      <vt:lpstr>Egoism Cont’d…</vt:lpstr>
      <vt:lpstr>Egoism Cont’d…</vt:lpstr>
      <vt:lpstr>Egoism Cont’d…</vt:lpstr>
      <vt:lpstr>Utilitarianism</vt:lpstr>
      <vt:lpstr>Utilitarianism Cont’d…</vt:lpstr>
      <vt:lpstr>Utilitarianism Cont’d…</vt:lpstr>
      <vt:lpstr>Utilitarianism Cont’d…</vt:lpstr>
      <vt:lpstr>Utilitarianism Cont’d…</vt:lpstr>
      <vt:lpstr>Utilitarianism Cont’d…</vt:lpstr>
      <vt:lpstr>Cost-benefit Analysis</vt:lpstr>
      <vt:lpstr>Utilitarianism Cont’d…</vt:lpstr>
      <vt:lpstr>Kantian Ethics</vt:lpstr>
      <vt:lpstr>Kantian Ethics Cont’d…</vt:lpstr>
      <vt:lpstr>Kantian Ethics Cont’d…</vt:lpstr>
      <vt:lpstr>Kantian Ethics Cont’d…</vt:lpstr>
      <vt:lpstr>Kantian Ethics Cont’d…</vt:lpstr>
      <vt:lpstr>Virtue Ethics</vt:lpstr>
      <vt:lpstr>Virtue Ethics Cont’d…</vt:lpstr>
      <vt:lpstr>Virtue Ethics Cont’d…</vt:lpstr>
      <vt:lpstr>Virtue Ethics Cont’d…</vt:lpstr>
      <vt:lpstr>Intuitionism</vt:lpstr>
      <vt:lpstr>Intuitionism Cont’d…</vt:lpstr>
      <vt:lpstr>Intuitionism Cont’d…</vt:lpstr>
      <vt:lpstr>Rights Theories</vt:lpstr>
      <vt:lpstr>Rights Theories Cont’d…</vt:lpstr>
      <vt:lpstr>Rights Theories Cont’d…</vt:lpstr>
      <vt:lpstr>Rights Theories Cont’d…</vt:lpstr>
      <vt:lpstr>Justice Theories</vt:lpstr>
      <vt:lpstr>Justice Theories Cont’d</vt:lpstr>
      <vt:lpstr>Justice Theories Cont’d…</vt:lpstr>
      <vt:lpstr>Rights Theories Cont’d…</vt:lpstr>
      <vt:lpstr>Religionism </vt:lpstr>
      <vt:lpstr>Religionism Cont’d…</vt:lpstr>
      <vt:lpstr>Religionism Cont’d…</vt:lpstr>
      <vt:lpstr>Relativism</vt:lpstr>
      <vt:lpstr>Relativism Cont’d…</vt:lpstr>
      <vt:lpstr>Relativism Cont’d…</vt:lpstr>
      <vt:lpstr>Closing Activity</vt:lpstr>
      <vt:lpstr>Closing Comments 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Renee Majeau</cp:lastModifiedBy>
  <cp:revision>72</cp:revision>
  <dcterms:created xsi:type="dcterms:W3CDTF">2017-06-05T20:19:42Z</dcterms:created>
  <dcterms:modified xsi:type="dcterms:W3CDTF">2017-11-15T22:56:54Z</dcterms:modified>
</cp:coreProperties>
</file>