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7B0"/>
    <a:srgbClr val="7F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46F7-C15B-4177-8BDA-C123DC8EE670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416D-D281-4DCD-A591-3FB53E6B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CB57-0DC0-4F3D-B5E0-4611B6159150}" type="datetime1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FA31-97A3-4FDB-A926-3D2BD286895F}" type="datetime1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935-C113-42A3-A8FA-A34735FB7EC0}" type="datetime1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5045-0955-4D99-8ABA-385A83F60230}" type="datetime1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0B2-2D64-469B-9371-AAA8EC98BD28}" type="datetime1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B7D0-2CCA-4ABA-8088-DC9D00286385}" type="datetime1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B81E-7C2D-4302-AFCB-499F6F0FFE46}" type="datetime1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0E2-F4EB-4344-876A-C8B99169C5D9}" type="datetime1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D812-1F03-42F2-B269-59A4698ED03E}" type="datetime1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8867-D1F4-4BA8-A286-3AD1FA486E81}" type="datetime1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85D-E4B2-41AB-B739-589CBA88119A}" type="datetime1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3"/>
            <a:ext cx="12192000" cy="681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9" y="0"/>
            <a:ext cx="12193057" cy="1383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2764-BAE4-4133-996C-522DE60415F6}" type="datetime1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6927" cy="6858000"/>
          </a:xfrm>
          <a:prstGeom prst="rect">
            <a:avLst/>
          </a:prstGeom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746926" y="0"/>
            <a:ext cx="6445073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858000" y="1017037"/>
            <a:ext cx="408051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PART I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Introduction to Ethics in Business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Copyright © 2017 Peg Tittle - Broadview Press Inc.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z="1400" smtClean="0">
                <a:solidFill>
                  <a:schemeClr val="bg1"/>
                </a:solidFill>
              </a:rPr>
              <a:t>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in Reasoning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common errors in reasoning: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 smtClean="0"/>
              <a:t>xi.    </a:t>
            </a:r>
            <a:r>
              <a:rPr lang="en-US" sz="3200" dirty="0" smtClean="0"/>
              <a:t>Appeal to ignorance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dirty="0" smtClean="0"/>
              <a:t>xii.  Circular reasoning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dirty="0" smtClean="0"/>
              <a:t>xiii. Equivocation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dirty="0" smtClean="0"/>
              <a:t>xiv. False dichotomy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Discuss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Everyone is entitled to their opinion…but some opinions are better than others</a:t>
            </a:r>
          </a:p>
          <a:p>
            <a:pPr lvl="1"/>
            <a:r>
              <a:rPr lang="en-US" dirty="0" smtClean="0"/>
              <a:t>Be prepared to present </a:t>
            </a:r>
            <a:r>
              <a:rPr lang="en-US" i="1" dirty="0" smtClean="0"/>
              <a:t>good </a:t>
            </a:r>
            <a:r>
              <a:rPr lang="en-US" dirty="0" smtClean="0"/>
              <a:t>reasons	</a:t>
            </a:r>
          </a:p>
          <a:p>
            <a:r>
              <a:rPr lang="en-US" dirty="0" smtClean="0"/>
              <a:t>Think of yourself and everyone else putting forth </a:t>
            </a:r>
            <a:r>
              <a:rPr lang="en-US" i="1" dirty="0" smtClean="0"/>
              <a:t>positions</a:t>
            </a:r>
          </a:p>
          <a:p>
            <a:pPr lvl="1"/>
            <a:r>
              <a:rPr lang="en-US" dirty="0"/>
              <a:t>People can disagree with the position, not with you</a:t>
            </a:r>
            <a:endParaRPr lang="en-US" dirty="0"/>
          </a:p>
          <a:p>
            <a:pPr lvl="1"/>
            <a:r>
              <a:rPr lang="en-US" dirty="0" smtClean="0"/>
              <a:t>Don’t try to defend your </a:t>
            </a:r>
            <a:r>
              <a:rPr lang="en-US" i="1" dirty="0" smtClean="0"/>
              <a:t>self</a:t>
            </a:r>
            <a:r>
              <a:rPr lang="en-US" dirty="0" smtClean="0"/>
              <a:t> in class, just the position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7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Discuss Ethics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523"/>
            <a:ext cx="10515600" cy="4590440"/>
          </a:xfrm>
        </p:spPr>
        <p:txBody>
          <a:bodyPr>
            <a:normAutofit/>
          </a:bodyPr>
          <a:lstStyle/>
          <a:p>
            <a:r>
              <a:rPr lang="en-US" dirty="0" smtClean="0"/>
              <a:t>Method for </a:t>
            </a:r>
            <a:r>
              <a:rPr lang="en-US" i="1" dirty="0" smtClean="0"/>
              <a:t>coherent</a:t>
            </a:r>
            <a:r>
              <a:rPr lang="en-US" dirty="0" smtClean="0"/>
              <a:t> discussion = “NOODLING”</a:t>
            </a:r>
          </a:p>
          <a:p>
            <a:pPr lvl="1"/>
            <a:r>
              <a:rPr lang="en-US" dirty="0" smtClean="0"/>
              <a:t>What is the point you are trying to make?</a:t>
            </a:r>
          </a:p>
          <a:p>
            <a:pPr lvl="1"/>
            <a:r>
              <a:rPr lang="en-US" dirty="0" smtClean="0"/>
              <a:t>What is the reason for your viewpoint?</a:t>
            </a:r>
          </a:p>
          <a:p>
            <a:pPr lvl="1"/>
            <a:r>
              <a:rPr lang="en-US" dirty="0" smtClean="0"/>
              <a:t>What is another reason for it?</a:t>
            </a:r>
          </a:p>
          <a:p>
            <a:r>
              <a:rPr lang="en-US" dirty="0" smtClean="0"/>
              <a:t>Draw horizontal lines to represent your organized “NOODLES”: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391877" y="4819276"/>
            <a:ext cx="7174524" cy="48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85676" y="5259749"/>
            <a:ext cx="7401169" cy="625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85677" y="5698819"/>
            <a:ext cx="7401169" cy="625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86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Discuss Ethics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“NOODLING” cont’d </a:t>
            </a:r>
            <a:r>
              <a:rPr lang="en-US" dirty="0" smtClean="0">
                <a:sym typeface="Wingdings" panose="05000000000000000000" pitchFamily="2" charset="2"/>
              </a:rPr>
              <a:t> Example:</a:t>
            </a:r>
          </a:p>
          <a:p>
            <a:pPr marL="457200" lvl="1" indent="0">
              <a:buNone/>
            </a:pPr>
            <a:r>
              <a:rPr lang="en-US" u="sng" dirty="0" smtClean="0">
                <a:sym typeface="Wingdings" panose="05000000000000000000" pitchFamily="2" charset="2"/>
              </a:rPr>
              <a:t>My membership to the golf club should be considered a business expense</a:t>
            </a:r>
          </a:p>
          <a:p>
            <a:pPr marL="457200" lvl="1" indent="0">
              <a:buNone/>
            </a:pPr>
            <a:r>
              <a:rPr lang="en-US" i="1" dirty="0" smtClean="0">
                <a:sym typeface="Wingdings" panose="05000000000000000000" pitchFamily="2" charset="2"/>
              </a:rPr>
              <a:t>(because)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</a:t>
            </a:r>
            <a:r>
              <a:rPr lang="en-US" u="sng" dirty="0" smtClean="0">
                <a:sym typeface="Wingdings" panose="05000000000000000000" pitchFamily="2" charset="2"/>
              </a:rPr>
              <a:t>Sometimes when I play golf, I play with business </a:t>
            </a:r>
            <a:r>
              <a:rPr lang="en-US" dirty="0" smtClean="0">
                <a:sym typeface="Wingdings" panose="05000000000000000000" pitchFamily="2" charset="2"/>
              </a:rPr>
              <a:t>			</a:t>
            </a:r>
            <a:r>
              <a:rPr lang="en-US" u="sng" dirty="0" smtClean="0">
                <a:sym typeface="Wingdings" panose="05000000000000000000" pitchFamily="2" charset="2"/>
              </a:rPr>
              <a:t>partners</a:t>
            </a:r>
          </a:p>
          <a:p>
            <a:pPr marL="457200" lvl="1" indent="0">
              <a:buNone/>
            </a:pPr>
            <a:r>
              <a:rPr lang="en-US" i="1" dirty="0" smtClean="0">
                <a:sym typeface="Wingdings" panose="05000000000000000000" pitchFamily="2" charset="2"/>
              </a:rPr>
              <a:t>(and)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</a:t>
            </a:r>
            <a:r>
              <a:rPr lang="en-US" u="sng" dirty="0" smtClean="0">
                <a:sym typeface="Wingdings" panose="05000000000000000000" pitchFamily="2" charset="2"/>
              </a:rPr>
              <a:t>Sometimes when I play golf, I meet people who </a:t>
            </a:r>
            <a:r>
              <a:rPr lang="en-US" dirty="0" smtClean="0">
                <a:sym typeface="Wingdings" panose="05000000000000000000" pitchFamily="2" charset="2"/>
              </a:rPr>
              <a:t>			</a:t>
            </a:r>
            <a:r>
              <a:rPr lang="en-US" u="sng" dirty="0" smtClean="0">
                <a:sym typeface="Wingdings" panose="05000000000000000000" pitchFamily="2" charset="2"/>
              </a:rPr>
              <a:t>become clients.</a:t>
            </a:r>
            <a:endParaRPr lang="en-US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13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10503877" y="2399323"/>
            <a:ext cx="328246" cy="804985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50954" y="2478649"/>
            <a:ext cx="85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YOUR POINT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10503877" y="3598801"/>
            <a:ext cx="328246" cy="804985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10503877" y="4887882"/>
            <a:ext cx="328246" cy="804985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50954" y="3678127"/>
            <a:ext cx="100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REASON #1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50954" y="4967208"/>
            <a:ext cx="100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REASON #2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47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Discuss Ethics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“NOODLING” cont’d: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Connect your “noodles” to the previous person’s noodles by: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Agreeing or disagreeing with the point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Agreeing or disagreeing with one of the reasons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Add your own counterpoint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Add another reason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Add an example, additional detail or elaborate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Ask for clarification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Question the truth, relevance or adequacy of a point or reason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And so on…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09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Be aware: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Try not to use “loaded” language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Be careful with statistics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Avoid moral paralysis: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Make better decisions, more carefully considered decisions, NOT the single absolutely right answer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Remember, ethics is philosophy  requires critical, abstract reasoning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Analysis, synthesis and evaluation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8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Comments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Why people </a:t>
            </a:r>
            <a:r>
              <a:rPr lang="en-US" i="1" dirty="0" smtClean="0">
                <a:sym typeface="Wingdings" panose="05000000000000000000" pitchFamily="2" charset="2"/>
              </a:rPr>
              <a:t>don’t</a:t>
            </a:r>
            <a:r>
              <a:rPr lang="en-US" dirty="0" smtClean="0">
                <a:sym typeface="Wingdings" panose="05000000000000000000" pitchFamily="2" charset="2"/>
              </a:rPr>
              <a:t> typically do the right thing?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Profit at all costs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Herd behavior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Self-deception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Greed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Immaturity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Laziness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Discomfort with “grey”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Ethics </a:t>
            </a:r>
            <a:r>
              <a:rPr lang="en-US" dirty="0" smtClean="0">
                <a:sym typeface="Wingdings" panose="05000000000000000000" pitchFamily="2" charset="2"/>
              </a:rPr>
              <a:t>= weakness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business suit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4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Ethical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decide right vs. wrong?</a:t>
            </a:r>
          </a:p>
          <a:p>
            <a:r>
              <a:rPr lang="en-US" dirty="0" smtClean="0"/>
              <a:t>Most moral training stops at 13 or 14 years of age</a:t>
            </a:r>
          </a:p>
          <a:p>
            <a:r>
              <a:rPr lang="en-US" dirty="0" smtClean="0"/>
              <a:t>“What if” questions help us uncover foundations of thought</a:t>
            </a:r>
          </a:p>
          <a:p>
            <a:r>
              <a:rPr lang="en-US" dirty="0" smtClean="0"/>
              <a:t>Someone educated in ethics can distinguish between morally acceptable and morally unacceptable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Ethics in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in business deals with decisions that involve ethics</a:t>
            </a:r>
          </a:p>
          <a:p>
            <a:r>
              <a:rPr lang="en-US" dirty="0" smtClean="0"/>
              <a:t>We all make </a:t>
            </a:r>
            <a:r>
              <a:rPr lang="en-US" i="1" dirty="0" smtClean="0"/>
              <a:t>unconscious</a:t>
            </a:r>
            <a:r>
              <a:rPr lang="en-US" dirty="0" smtClean="0"/>
              <a:t> ethical decisions daily</a:t>
            </a:r>
          </a:p>
          <a:p>
            <a:r>
              <a:rPr lang="en-US" dirty="0" smtClean="0"/>
              <a:t>Two important questions: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Is ethics the responsibility of only the higher-ups?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Should it be?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8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Ethics in Business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</a:t>
            </a:r>
            <a:r>
              <a:rPr lang="en-US" i="1" dirty="0" smtClean="0"/>
              <a:t>your</a:t>
            </a:r>
            <a:r>
              <a:rPr lang="en-US" dirty="0" smtClean="0"/>
              <a:t> responsibility to become involved</a:t>
            </a:r>
          </a:p>
          <a:p>
            <a:pPr lvl="1"/>
            <a:r>
              <a:rPr lang="en-US" dirty="0" smtClean="0"/>
              <a:t>Happy employees act in accordance with their own ethical principles</a:t>
            </a:r>
          </a:p>
          <a:p>
            <a:pPr lvl="1"/>
            <a:r>
              <a:rPr lang="en-US" dirty="0" smtClean="0"/>
              <a:t>Avoids creating a chain of “passing the buck”</a:t>
            </a:r>
          </a:p>
          <a:p>
            <a:pPr lvl="1"/>
            <a:r>
              <a:rPr lang="en-US" dirty="0" smtClean="0"/>
              <a:t>Lets us be “ourselves” at work i.e. no split selves</a:t>
            </a:r>
            <a:endParaRPr lang="en-US" dirty="0"/>
          </a:p>
          <a:p>
            <a:pPr lvl="1"/>
            <a:r>
              <a:rPr lang="en-US" dirty="0" smtClean="0"/>
              <a:t>Ethics are already in the workplace; they’re part of life</a:t>
            </a:r>
          </a:p>
          <a:p>
            <a:pPr lvl="1"/>
            <a:r>
              <a:rPr lang="en-US" dirty="0" smtClean="0"/>
              <a:t>Allows us to </a:t>
            </a:r>
            <a:r>
              <a:rPr lang="en-US" u="sng" dirty="0" smtClean="0"/>
              <a:t>talk</a:t>
            </a:r>
            <a:r>
              <a:rPr lang="en-US" dirty="0" smtClean="0"/>
              <a:t> about workplace ethics</a:t>
            </a:r>
          </a:p>
          <a:p>
            <a:pPr lvl="2"/>
            <a:r>
              <a:rPr lang="en-US" dirty="0" smtClean="0"/>
              <a:t>Avoid moral totalitarianism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8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ethics?</a:t>
            </a: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Branch of philosophy</a:t>
            </a: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Study of right and wrong</a:t>
            </a: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Study of morality</a:t>
            </a: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Subject to judgements of right and wrong</a:t>
            </a:r>
          </a:p>
          <a:p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000" dirty="0">
                <a:sym typeface="Wingdings" panose="05000000000000000000" pitchFamily="2" charset="2"/>
              </a:rPr>
              <a:t>What is morality?</a:t>
            </a: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System of ethical beliefs or principles</a:t>
            </a: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System of morals</a:t>
            </a: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No judgement made about this system</a:t>
            </a:r>
            <a:endParaRPr lang="en-US" sz="3000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60170" y="5178489"/>
            <a:ext cx="8717903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Ethical is a synonym for moral </a:t>
            </a:r>
            <a:r>
              <a:rPr lang="en-US" sz="2600" dirty="0" smtClean="0">
                <a:sym typeface="Wingdings" panose="05000000000000000000" pitchFamily="2" charset="2"/>
              </a:rPr>
              <a:t> the issue has to do with right or wrong but no judgement is being made one way or the other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3508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Issues can be…</a:t>
            </a: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Moral (involve right/wrong)</a:t>
            </a: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Amoral (ones that do not involve right/wrong)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ym typeface="Wingdings" panose="05000000000000000000" pitchFamily="2" charset="2"/>
              </a:rPr>
              <a:t>Actions can be…</a:t>
            </a:r>
            <a:endParaRPr lang="en-US" sz="4000" dirty="0">
              <a:sym typeface="Wingdings" panose="05000000000000000000" pitchFamily="2" charset="2"/>
            </a:endParaRP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Right (= ethically right = morally right)</a:t>
            </a: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Wrong (= ethically wrong = morally wrong = immoral)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22848" y="4927829"/>
            <a:ext cx="7719527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People can be good (=ethically good = morally good) or </a:t>
            </a:r>
          </a:p>
          <a:p>
            <a:pPr algn="ctr"/>
            <a:r>
              <a:rPr lang="en-US" sz="2600" dirty="0" smtClean="0"/>
              <a:t>bad (ethically bad = morally bad = immoral)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2735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Think About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important questions (for getting to an answer):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 smtClean="0"/>
              <a:t>What are your reasons?</a:t>
            </a:r>
          </a:p>
          <a:p>
            <a:pPr lvl="3"/>
            <a:r>
              <a:rPr lang="en-US" dirty="0" smtClean="0"/>
              <a:t>Relevant</a:t>
            </a:r>
          </a:p>
          <a:p>
            <a:pPr lvl="3"/>
            <a:r>
              <a:rPr lang="en-US" dirty="0" smtClean="0"/>
              <a:t>Adequate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 smtClean="0"/>
              <a:t>What are your </a:t>
            </a:r>
            <a:r>
              <a:rPr lang="en-US" dirty="0"/>
              <a:t>underlying </a:t>
            </a:r>
            <a:r>
              <a:rPr lang="en-US" dirty="0" smtClean="0"/>
              <a:t>assumptions?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 smtClean="0"/>
              <a:t>What do you mean by________?</a:t>
            </a:r>
          </a:p>
          <a:p>
            <a:pPr lvl="3"/>
            <a:r>
              <a:rPr lang="en-US" dirty="0" smtClean="0"/>
              <a:t>Define your terms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 smtClean="0"/>
              <a:t>What are the alternatives?</a:t>
            </a:r>
          </a:p>
          <a:p>
            <a:pPr lvl="3"/>
            <a:r>
              <a:rPr lang="en-US" sz="2000" dirty="0"/>
              <a:t>Decision</a:t>
            </a:r>
            <a:r>
              <a:rPr lang="en-US" dirty="0" smtClean="0"/>
              <a:t> may not be X or Y </a:t>
            </a:r>
            <a:r>
              <a:rPr lang="en-US" dirty="0" smtClean="0">
                <a:sym typeface="Wingdings" panose="05000000000000000000" pitchFamily="2" charset="2"/>
              </a:rPr>
              <a:t> try to find a Z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7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in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fallacies – errors in reasoning – indicate lack of relevance: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To the person (</a:t>
            </a:r>
            <a:r>
              <a:rPr lang="en-US" i="1" dirty="0" smtClean="0"/>
              <a:t>ad hominem</a:t>
            </a:r>
            <a:r>
              <a:rPr lang="en-US" dirty="0" smtClean="0"/>
              <a:t>)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Paper tiger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Red herring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Appeal to inappropriate authority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Appeal to popularity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Appeal to tradition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2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in Reasoning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fallacies – errors in reasoning – indicate lack of adequacy: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 smtClean="0"/>
              <a:t>vii.  </a:t>
            </a:r>
            <a:r>
              <a:rPr lang="en-US" sz="3200" dirty="0"/>
              <a:t>Slippery slope arguments (ad hominem)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dirty="0"/>
              <a:t>viii. </a:t>
            </a:r>
            <a:r>
              <a:rPr lang="en-US" sz="3200" i="1" dirty="0"/>
              <a:t>Post hoc</a:t>
            </a:r>
          </a:p>
          <a:p>
            <a:pPr marL="1028700" lvl="1" indent="-571500">
              <a:lnSpc>
                <a:spcPct val="100000"/>
              </a:lnSpc>
              <a:buAutoNum type="romanLcPeriod" startAt="9"/>
            </a:pPr>
            <a:r>
              <a:rPr lang="en-US" dirty="0" smtClean="0"/>
              <a:t>Mistaking correlation for causation</a:t>
            </a:r>
          </a:p>
          <a:p>
            <a:pPr marL="1028700" lvl="1" indent="-571500">
              <a:lnSpc>
                <a:spcPct val="100000"/>
              </a:lnSpc>
              <a:buAutoNum type="romanLcPeriod" startAt="9"/>
            </a:pPr>
            <a:r>
              <a:rPr lang="en-US" sz="3200" dirty="0" smtClean="0"/>
              <a:t>Confusing necessity with sufficiency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9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898</Words>
  <Application>Microsoft Office PowerPoint</Application>
  <PresentationFormat>Widescreen</PresentationFormat>
  <Paragraphs>156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Making Ethical Decisions</vt:lpstr>
      <vt:lpstr>Role of Ethics in Business</vt:lpstr>
      <vt:lpstr>Role of Ethics in Business (Cont’d)</vt:lpstr>
      <vt:lpstr>Terminology</vt:lpstr>
      <vt:lpstr>Terminology (Cont’d)</vt:lpstr>
      <vt:lpstr>How to Think About Ethics</vt:lpstr>
      <vt:lpstr>Errors in Reasoning</vt:lpstr>
      <vt:lpstr>Errors in Reasoning (Cont’d)</vt:lpstr>
      <vt:lpstr>Errors in Reasoning (Cont’d)</vt:lpstr>
      <vt:lpstr>How to Discuss Ethics</vt:lpstr>
      <vt:lpstr>How to Discuss Ethics (Cont’d)</vt:lpstr>
      <vt:lpstr>How to Discuss Ethics (Cont’d)</vt:lpstr>
      <vt:lpstr>How to Discuss Ethics (Cont’d)</vt:lpstr>
      <vt:lpstr>Closing Comments</vt:lpstr>
      <vt:lpstr>Closing Comments (Cont’d)</vt:lpstr>
    </vt:vector>
  </TitlesOfParts>
  <Company>NAIT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Majeau</dc:creator>
  <cp:lastModifiedBy>Renee Majeau</cp:lastModifiedBy>
  <cp:revision>25</cp:revision>
  <dcterms:created xsi:type="dcterms:W3CDTF">2017-06-05T20:19:42Z</dcterms:created>
  <dcterms:modified xsi:type="dcterms:W3CDTF">2017-06-12T18:53:25Z</dcterms:modified>
</cp:coreProperties>
</file>